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8229600" cx="14630400"/>
  <p:notesSz cx="8229600" cy="14630400"/>
  <p:embeddedFontLst>
    <p:embeddedFont>
      <p:font typeface="Inter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regular.fntdata"/><Relationship Id="rId11" Type="http://schemas.openxmlformats.org/officeDocument/2006/relationships/slide" Target="slides/slide7.xml"/><Relationship Id="rId22" Type="http://schemas.openxmlformats.org/officeDocument/2006/relationships/font" Target="fonts/Inter-italic.fntdata"/><Relationship Id="rId10" Type="http://schemas.openxmlformats.org/officeDocument/2006/relationships/slide" Target="slides/slide6.xml"/><Relationship Id="rId21" Type="http://schemas.openxmlformats.org/officeDocument/2006/relationships/font" Target="fonts/Inter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Inter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 master">
  <p:cSld name="Slide 11 master">
    <p:bg>
      <p:bgPr>
        <a:solidFill>
          <a:srgbClr val="000000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2 master">
  <p:cSld name="Slide 12 master">
    <p:bg>
      <p:bgPr>
        <a:solidFill>
          <a:srgbClr val="000000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3 master">
  <p:cSld name="Slide 13 master">
    <p:bg>
      <p:bgPr>
        <a:solidFill>
          <a:srgbClr val="000000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F1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4 master">
  <p:cSld name="Slide 14 master">
    <p:bg>
      <p:bgPr>
        <a:solidFill>
          <a:srgbClr val="000000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5 master">
  <p:cSld name="Slide 15 master">
    <p:bg>
      <p:bgPr>
        <a:solidFill>
          <a:srgbClr val="000000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F1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F1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hive.apache.org/documentation.html" TargetMode="External"/><Relationship Id="rId4" Type="http://schemas.openxmlformats.org/officeDocument/2006/relationships/hyperlink" Target="https://impala.apache.org/docs/" TargetMode="External"/><Relationship Id="rId5" Type="http://schemas.openxmlformats.org/officeDocument/2006/relationships/hyperlink" Target="https://hadoop.apache.org/doc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1" name="Google Shape;6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8"/>
          <p:cNvSpPr/>
          <p:nvPr/>
        </p:nvSpPr>
        <p:spPr>
          <a:xfrm>
            <a:off x="6280190" y="2249448"/>
            <a:ext cx="7556421" cy="12401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Data Warehousing e Data Lakes</a:t>
            </a:r>
            <a:endParaRPr b="0" i="0" sz="3900" u="none" cap="none" strike="noStrike"/>
          </a:p>
        </p:txBody>
      </p:sp>
      <p:sp>
        <p:nvSpPr>
          <p:cNvPr id="63" name="Google Shape;63;p18"/>
          <p:cNvSpPr/>
          <p:nvPr/>
        </p:nvSpPr>
        <p:spPr>
          <a:xfrm>
            <a:off x="6280190" y="3787259"/>
            <a:ext cx="4847392" cy="496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100"/>
              <a:buFont typeface="Inter"/>
              <a:buNone/>
            </a:pPr>
            <a:r>
              <a:rPr b="1" i="0" lang="en-US" sz="3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Conceitos e Ferramentas</a:t>
            </a:r>
            <a:endParaRPr b="0" i="0" sz="31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/>
          <p:nvPr/>
        </p:nvSpPr>
        <p:spPr>
          <a:xfrm>
            <a:off x="793790" y="684252"/>
            <a:ext cx="9375458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Hive: Conceitos Fundamentais</a:t>
            </a:r>
            <a:endParaRPr b="0" i="0" sz="3900" u="none" cap="none" strike="noStrike"/>
          </a:p>
        </p:txBody>
      </p:sp>
      <p:pic>
        <p:nvPicPr>
          <p:cNvPr descr="preencoded.png" id="203" name="Google Shape;20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1701165"/>
            <a:ext cx="992267" cy="146101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7"/>
          <p:cNvSpPr/>
          <p:nvPr/>
        </p:nvSpPr>
        <p:spPr>
          <a:xfrm>
            <a:off x="1984415" y="1899523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Tabelas</a:t>
            </a:r>
            <a:endParaRPr b="0" i="0" sz="1950" u="none" cap="none" strike="noStrike"/>
          </a:p>
        </p:txBody>
      </p:sp>
      <p:sp>
        <p:nvSpPr>
          <p:cNvPr id="205" name="Google Shape;205;p27"/>
          <p:cNvSpPr/>
          <p:nvPr/>
        </p:nvSpPr>
        <p:spPr>
          <a:xfrm>
            <a:off x="1984415" y="2328743"/>
            <a:ext cx="1185219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Podem ser gerenciadas (dados controlados pelo Hive) ou externas (apontam para dados no HDFS). As tabelas externas são ideais para Data Lakes, pois os dados permanecem mesmo se a tabela for removida.</a:t>
            </a:r>
            <a:endParaRPr b="0" i="0" sz="1550" u="none" cap="none" strike="noStrike"/>
          </a:p>
        </p:txBody>
      </p:sp>
      <p:pic>
        <p:nvPicPr>
          <p:cNvPr descr="preencoded.png" id="206" name="Google Shape;206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3162181"/>
            <a:ext cx="992267" cy="146101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/>
          <p:nvPr/>
        </p:nvSpPr>
        <p:spPr>
          <a:xfrm>
            <a:off x="1984415" y="3360539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Particionamento</a:t>
            </a:r>
            <a:endParaRPr b="0" i="0" sz="1950" u="none" cap="none" strike="noStrike"/>
          </a:p>
        </p:txBody>
      </p:sp>
      <p:sp>
        <p:nvSpPr>
          <p:cNvPr id="208" name="Google Shape;208;p27"/>
          <p:cNvSpPr/>
          <p:nvPr/>
        </p:nvSpPr>
        <p:spPr>
          <a:xfrm>
            <a:off x="1984415" y="3789759"/>
            <a:ext cx="1185219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Divide os dados em diretórios separados baseados em colunas como data, região, etc. Melhora significativamente a performance ao permitir ler apenas subconjuntos relevantes.</a:t>
            </a:r>
            <a:endParaRPr b="0" i="0" sz="1550" u="none" cap="none" strike="noStrike"/>
          </a:p>
        </p:txBody>
      </p:sp>
      <p:pic>
        <p:nvPicPr>
          <p:cNvPr descr="preencoded.png" id="209" name="Google Shape;209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4623197"/>
            <a:ext cx="992267" cy="146101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7"/>
          <p:cNvSpPr/>
          <p:nvPr/>
        </p:nvSpPr>
        <p:spPr>
          <a:xfrm>
            <a:off x="1984415" y="4821555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Bucketing</a:t>
            </a:r>
            <a:endParaRPr b="0" i="0" sz="1950" u="none" cap="none" strike="noStrike"/>
          </a:p>
        </p:txBody>
      </p:sp>
      <p:sp>
        <p:nvSpPr>
          <p:cNvPr id="211" name="Google Shape;211;p27"/>
          <p:cNvSpPr/>
          <p:nvPr/>
        </p:nvSpPr>
        <p:spPr>
          <a:xfrm>
            <a:off x="1984415" y="5250775"/>
            <a:ext cx="1185219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Subdivide dados dentro de partições usando funções hash. Otimiza joins e consultas agregadas ao organizar dados relacionados no mesmo bucket.</a:t>
            </a:r>
            <a:endParaRPr b="0" i="0" sz="1550" u="none" cap="none" strike="noStrike"/>
          </a:p>
        </p:txBody>
      </p:sp>
      <p:pic>
        <p:nvPicPr>
          <p:cNvPr descr="preencoded.png" id="212" name="Google Shape;212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6084213"/>
            <a:ext cx="992267" cy="146101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7"/>
          <p:cNvSpPr/>
          <p:nvPr/>
        </p:nvSpPr>
        <p:spPr>
          <a:xfrm>
            <a:off x="1984415" y="6282571"/>
            <a:ext cx="3575090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Formatos de Armazenamento</a:t>
            </a:r>
            <a:endParaRPr b="0" i="0" sz="1950" u="none" cap="none" strike="noStrike"/>
          </a:p>
        </p:txBody>
      </p:sp>
      <p:sp>
        <p:nvSpPr>
          <p:cNvPr id="214" name="Google Shape;214;p27"/>
          <p:cNvSpPr/>
          <p:nvPr/>
        </p:nvSpPr>
        <p:spPr>
          <a:xfrm>
            <a:off x="1984415" y="6711791"/>
            <a:ext cx="1185219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Suporta formatos otimizados como ORC e Parquet que oferecem compressão e otimizações de leitura em colunas, melhorando drasticamente a performance de consultas analíticas.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/>
          <p:nvPr/>
        </p:nvSpPr>
        <p:spPr>
          <a:xfrm>
            <a:off x="793790" y="969407"/>
            <a:ext cx="6671429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Impala: Visão Geral</a:t>
            </a:r>
            <a:endParaRPr b="0" i="0" sz="3900" u="none" cap="none" strike="noStrike"/>
          </a:p>
        </p:txBody>
      </p:sp>
      <p:sp>
        <p:nvSpPr>
          <p:cNvPr id="221" name="Google Shape;221;p28"/>
          <p:cNvSpPr/>
          <p:nvPr/>
        </p:nvSpPr>
        <p:spPr>
          <a:xfrm>
            <a:off x="793790" y="2065734"/>
            <a:ext cx="7632025" cy="952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O </a:t>
            </a: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Impala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é um motor de consulta SQL de alta performance para dados armazenados no Hadoop. Desenvolvido pela Cloudera, ele oferece latência significativamente menor que o Hive tradicional.</a:t>
            </a:r>
            <a:endParaRPr b="0" i="0" sz="1550" u="none" cap="none" strike="noStrike"/>
          </a:p>
        </p:txBody>
      </p:sp>
      <p:sp>
        <p:nvSpPr>
          <p:cNvPr id="222" name="Google Shape;222;p28"/>
          <p:cNvSpPr/>
          <p:nvPr/>
        </p:nvSpPr>
        <p:spPr>
          <a:xfrm>
            <a:off x="793790" y="3216712"/>
            <a:ext cx="3196590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Características Principais:</a:t>
            </a:r>
            <a:endParaRPr b="0" i="0" sz="1950" u="none" cap="none" strike="noStrike"/>
          </a:p>
        </p:txBody>
      </p:sp>
      <p:sp>
        <p:nvSpPr>
          <p:cNvPr id="223" name="Google Shape;223;p28"/>
          <p:cNvSpPr/>
          <p:nvPr/>
        </p:nvSpPr>
        <p:spPr>
          <a:xfrm>
            <a:off x="793790" y="3725227"/>
            <a:ext cx="763202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Processamento Massivamente Paralelo (MPP):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Executa consultas em paralelo em todos os nós</a:t>
            </a:r>
            <a:endParaRPr b="0" i="0" sz="1550" u="none" cap="none" strike="noStrike"/>
          </a:p>
        </p:txBody>
      </p:sp>
      <p:sp>
        <p:nvSpPr>
          <p:cNvPr id="224" name="Google Shape;224;p28"/>
          <p:cNvSpPr/>
          <p:nvPr/>
        </p:nvSpPr>
        <p:spPr>
          <a:xfrm>
            <a:off x="793790" y="4429720"/>
            <a:ext cx="763202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Tempo Real: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Baixa latência para consultas interativas</a:t>
            </a:r>
            <a:endParaRPr b="0" i="0" sz="1550" u="none" cap="none" strike="noStrike"/>
          </a:p>
        </p:txBody>
      </p:sp>
      <p:sp>
        <p:nvSpPr>
          <p:cNvPr id="225" name="Google Shape;225;p28"/>
          <p:cNvSpPr/>
          <p:nvPr/>
        </p:nvSpPr>
        <p:spPr>
          <a:xfrm>
            <a:off x="793790" y="4816673"/>
            <a:ext cx="763202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Compatibilidade SQL: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Suporta SQL ANSI e compartilha metastore com Hive</a:t>
            </a:r>
            <a:endParaRPr b="0" i="0" sz="1550" u="none" cap="none" strike="noStrike"/>
          </a:p>
        </p:txBody>
      </p:sp>
      <p:sp>
        <p:nvSpPr>
          <p:cNvPr id="226" name="Google Shape;226;p28"/>
          <p:cNvSpPr/>
          <p:nvPr/>
        </p:nvSpPr>
        <p:spPr>
          <a:xfrm>
            <a:off x="793790" y="5203627"/>
            <a:ext cx="763202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Arquitetura Sem MapReduce: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Implementação nativa C++ para melhor desempenho</a:t>
            </a:r>
            <a:endParaRPr b="0" i="0" sz="1550" u="none" cap="none" strike="noStrike"/>
          </a:p>
        </p:txBody>
      </p:sp>
      <p:sp>
        <p:nvSpPr>
          <p:cNvPr id="227" name="Google Shape;227;p28"/>
          <p:cNvSpPr/>
          <p:nvPr/>
        </p:nvSpPr>
        <p:spPr>
          <a:xfrm>
            <a:off x="793790" y="5908119"/>
            <a:ext cx="763202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Integração com Ecossistema: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Funciona com HDFS, HBase, Kudu, S3</a:t>
            </a:r>
            <a:endParaRPr b="0" i="0" sz="1550" u="none" cap="none" strike="noStrike"/>
          </a:p>
        </p:txBody>
      </p:sp>
      <p:pic>
        <p:nvPicPr>
          <p:cNvPr descr="preencoded.png" id="228" name="Google Shape;22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17543" y="2110383"/>
            <a:ext cx="4926568" cy="4926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/>
          <p:nvPr/>
        </p:nvSpPr>
        <p:spPr>
          <a:xfrm>
            <a:off x="793808" y="528650"/>
            <a:ext cx="128355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Hive vs. Impala: Comparativo</a:t>
            </a:r>
            <a:endParaRPr b="0" i="0" sz="3900" u="none" cap="none" strike="noStrike"/>
          </a:p>
        </p:txBody>
      </p:sp>
      <p:sp>
        <p:nvSpPr>
          <p:cNvPr id="235" name="Google Shape;235;p29"/>
          <p:cNvSpPr/>
          <p:nvPr/>
        </p:nvSpPr>
        <p:spPr>
          <a:xfrm>
            <a:off x="793790" y="1585317"/>
            <a:ext cx="13042821" cy="5217557"/>
          </a:xfrm>
          <a:prstGeom prst="roundRect">
            <a:avLst>
              <a:gd fmla="val 1598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9"/>
          <p:cNvSpPr/>
          <p:nvPr/>
        </p:nvSpPr>
        <p:spPr>
          <a:xfrm>
            <a:off x="801410" y="1592937"/>
            <a:ext cx="13026271" cy="570905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9"/>
          <p:cNvSpPr/>
          <p:nvPr/>
        </p:nvSpPr>
        <p:spPr>
          <a:xfrm>
            <a:off x="1001197" y="1719620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Característica</a:t>
            </a:r>
            <a:endParaRPr b="0" i="0" sz="1550" u="none" cap="none" strike="noStrike"/>
          </a:p>
        </p:txBody>
      </p:sp>
      <p:sp>
        <p:nvSpPr>
          <p:cNvPr id="238" name="Google Shape;238;p29"/>
          <p:cNvSpPr/>
          <p:nvPr/>
        </p:nvSpPr>
        <p:spPr>
          <a:xfrm>
            <a:off x="5346621" y="1719620"/>
            <a:ext cx="393727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Hive</a:t>
            </a:r>
            <a:endParaRPr b="0" i="0" sz="1550" u="none" cap="none" strike="noStrike"/>
          </a:p>
        </p:txBody>
      </p:sp>
      <p:sp>
        <p:nvSpPr>
          <p:cNvPr id="239" name="Google Shape;239;p29"/>
          <p:cNvSpPr/>
          <p:nvPr/>
        </p:nvSpPr>
        <p:spPr>
          <a:xfrm>
            <a:off x="9688235" y="1719620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Impala</a:t>
            </a:r>
            <a:endParaRPr b="0" i="0" sz="1550" u="none" cap="none" strike="noStrike"/>
          </a:p>
        </p:txBody>
      </p:sp>
      <p:sp>
        <p:nvSpPr>
          <p:cNvPr id="240" name="Google Shape;240;p29"/>
          <p:cNvSpPr/>
          <p:nvPr/>
        </p:nvSpPr>
        <p:spPr>
          <a:xfrm>
            <a:off x="801410" y="2163842"/>
            <a:ext cx="13026271" cy="570905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9"/>
          <p:cNvSpPr/>
          <p:nvPr/>
        </p:nvSpPr>
        <p:spPr>
          <a:xfrm>
            <a:off x="1001197" y="2290524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Latência</a:t>
            </a:r>
            <a:endParaRPr b="0" i="0" sz="1550" u="none" cap="none" strike="noStrike"/>
          </a:p>
        </p:txBody>
      </p:sp>
      <p:sp>
        <p:nvSpPr>
          <p:cNvPr id="242" name="Google Shape;242;p29"/>
          <p:cNvSpPr/>
          <p:nvPr/>
        </p:nvSpPr>
        <p:spPr>
          <a:xfrm>
            <a:off x="5346621" y="2290524"/>
            <a:ext cx="393727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Alta (segundos a minutos)</a:t>
            </a:r>
            <a:endParaRPr b="0" i="0" sz="1550" u="none" cap="none" strike="noStrike"/>
          </a:p>
        </p:txBody>
      </p:sp>
      <p:sp>
        <p:nvSpPr>
          <p:cNvPr id="243" name="Google Shape;243;p29"/>
          <p:cNvSpPr/>
          <p:nvPr/>
        </p:nvSpPr>
        <p:spPr>
          <a:xfrm>
            <a:off x="9688235" y="2290524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Baixa (milissegundos a segundos)</a:t>
            </a:r>
            <a:endParaRPr b="0" i="0" sz="1550" u="none" cap="none" strike="noStrike"/>
          </a:p>
        </p:txBody>
      </p:sp>
      <p:sp>
        <p:nvSpPr>
          <p:cNvPr id="244" name="Google Shape;244;p29"/>
          <p:cNvSpPr/>
          <p:nvPr/>
        </p:nvSpPr>
        <p:spPr>
          <a:xfrm>
            <a:off x="801410" y="2734747"/>
            <a:ext cx="13026271" cy="570905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9"/>
          <p:cNvSpPr/>
          <p:nvPr/>
        </p:nvSpPr>
        <p:spPr>
          <a:xfrm>
            <a:off x="1001197" y="2861429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Workload ideal</a:t>
            </a:r>
            <a:endParaRPr b="0" i="0" sz="1550" u="none" cap="none" strike="noStrike"/>
          </a:p>
        </p:txBody>
      </p:sp>
      <p:sp>
        <p:nvSpPr>
          <p:cNvPr id="246" name="Google Shape;246;p29"/>
          <p:cNvSpPr/>
          <p:nvPr/>
        </p:nvSpPr>
        <p:spPr>
          <a:xfrm>
            <a:off x="5346621" y="2861429"/>
            <a:ext cx="393727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Batch processing, ETL</a:t>
            </a:r>
            <a:endParaRPr b="0" i="0" sz="1550" u="none" cap="none" strike="noStrike"/>
          </a:p>
        </p:txBody>
      </p:sp>
      <p:sp>
        <p:nvSpPr>
          <p:cNvPr id="247" name="Google Shape;247;p29"/>
          <p:cNvSpPr/>
          <p:nvPr/>
        </p:nvSpPr>
        <p:spPr>
          <a:xfrm>
            <a:off x="9688235" y="2861429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Consultas interativas, BI</a:t>
            </a:r>
            <a:endParaRPr b="0" i="0" sz="1550" u="none" cap="none" strike="noStrike"/>
          </a:p>
        </p:txBody>
      </p:sp>
      <p:sp>
        <p:nvSpPr>
          <p:cNvPr id="248" name="Google Shape;248;p29"/>
          <p:cNvSpPr/>
          <p:nvPr/>
        </p:nvSpPr>
        <p:spPr>
          <a:xfrm>
            <a:off x="801410" y="3305651"/>
            <a:ext cx="13026271" cy="570905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9"/>
          <p:cNvSpPr/>
          <p:nvPr/>
        </p:nvSpPr>
        <p:spPr>
          <a:xfrm>
            <a:off x="1001197" y="3432334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Escalabilidade</a:t>
            </a:r>
            <a:endParaRPr b="0" i="0" sz="1550" u="none" cap="none" strike="noStrike"/>
          </a:p>
        </p:txBody>
      </p:sp>
      <p:sp>
        <p:nvSpPr>
          <p:cNvPr id="250" name="Google Shape;250;p29"/>
          <p:cNvSpPr/>
          <p:nvPr/>
        </p:nvSpPr>
        <p:spPr>
          <a:xfrm>
            <a:off x="5346621" y="3432334"/>
            <a:ext cx="393727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Excelente para volumes muito grandes</a:t>
            </a:r>
            <a:endParaRPr b="0" i="0" sz="1550" u="none" cap="none" strike="noStrike"/>
          </a:p>
        </p:txBody>
      </p:sp>
      <p:sp>
        <p:nvSpPr>
          <p:cNvPr id="251" name="Google Shape;251;p29"/>
          <p:cNvSpPr/>
          <p:nvPr/>
        </p:nvSpPr>
        <p:spPr>
          <a:xfrm>
            <a:off x="9688235" y="3432334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Boa, mas com limitações de memória</a:t>
            </a:r>
            <a:endParaRPr b="0" i="0" sz="1550" u="none" cap="none" strike="noStrike"/>
          </a:p>
        </p:txBody>
      </p:sp>
      <p:sp>
        <p:nvSpPr>
          <p:cNvPr id="252" name="Google Shape;252;p29"/>
          <p:cNvSpPr/>
          <p:nvPr/>
        </p:nvSpPr>
        <p:spPr>
          <a:xfrm>
            <a:off x="801410" y="3876556"/>
            <a:ext cx="13026271" cy="88844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9"/>
          <p:cNvSpPr/>
          <p:nvPr/>
        </p:nvSpPr>
        <p:spPr>
          <a:xfrm>
            <a:off x="1001197" y="4003238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Tolerância a falhas</a:t>
            </a:r>
            <a:endParaRPr b="0" i="0" sz="1550" u="none" cap="none" strike="noStrike"/>
          </a:p>
        </p:txBody>
      </p:sp>
      <p:sp>
        <p:nvSpPr>
          <p:cNvPr id="254" name="Google Shape;254;p29"/>
          <p:cNvSpPr/>
          <p:nvPr/>
        </p:nvSpPr>
        <p:spPr>
          <a:xfrm>
            <a:off x="5346621" y="4003238"/>
            <a:ext cx="393727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Alta (baseada em MapReduce/Tez)</a:t>
            </a:r>
            <a:endParaRPr b="0" i="0" sz="1550" u="none" cap="none" strike="noStrike"/>
          </a:p>
        </p:txBody>
      </p:sp>
      <p:sp>
        <p:nvSpPr>
          <p:cNvPr id="255" name="Google Shape;255;p29"/>
          <p:cNvSpPr/>
          <p:nvPr/>
        </p:nvSpPr>
        <p:spPr>
          <a:xfrm>
            <a:off x="9688235" y="4003238"/>
            <a:ext cx="3941088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Média (falha em nós pode afetar consultas)</a:t>
            </a:r>
            <a:endParaRPr b="0" i="0" sz="1550" u="none" cap="none" strike="noStrike"/>
          </a:p>
        </p:txBody>
      </p:sp>
      <p:sp>
        <p:nvSpPr>
          <p:cNvPr id="256" name="Google Shape;256;p29"/>
          <p:cNvSpPr/>
          <p:nvPr/>
        </p:nvSpPr>
        <p:spPr>
          <a:xfrm>
            <a:off x="801410" y="4765000"/>
            <a:ext cx="13026271" cy="570905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9"/>
          <p:cNvSpPr/>
          <p:nvPr/>
        </p:nvSpPr>
        <p:spPr>
          <a:xfrm>
            <a:off x="1001197" y="4891683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Compatibilidade SQL</a:t>
            </a:r>
            <a:endParaRPr b="0" i="0" sz="1550" u="none" cap="none" strike="noStrike"/>
          </a:p>
        </p:txBody>
      </p:sp>
      <p:sp>
        <p:nvSpPr>
          <p:cNvPr id="258" name="Google Shape;258;p29"/>
          <p:cNvSpPr/>
          <p:nvPr/>
        </p:nvSpPr>
        <p:spPr>
          <a:xfrm>
            <a:off x="5346621" y="4891683"/>
            <a:ext cx="393727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HiveQL (similar a SQL-92)</a:t>
            </a:r>
            <a:endParaRPr b="0" i="0" sz="1550" u="none" cap="none" strike="noStrike"/>
          </a:p>
        </p:txBody>
      </p:sp>
      <p:sp>
        <p:nvSpPr>
          <p:cNvPr id="259" name="Google Shape;259;p29"/>
          <p:cNvSpPr/>
          <p:nvPr/>
        </p:nvSpPr>
        <p:spPr>
          <a:xfrm>
            <a:off x="9688235" y="4891683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SQL mais próximo do ANSI</a:t>
            </a:r>
            <a:endParaRPr b="0" i="0" sz="1550" u="none" cap="none" strike="noStrike"/>
          </a:p>
        </p:txBody>
      </p:sp>
      <p:sp>
        <p:nvSpPr>
          <p:cNvPr id="260" name="Google Shape;260;p29"/>
          <p:cNvSpPr/>
          <p:nvPr/>
        </p:nvSpPr>
        <p:spPr>
          <a:xfrm>
            <a:off x="801410" y="5335905"/>
            <a:ext cx="13026271" cy="570905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9"/>
          <p:cNvSpPr/>
          <p:nvPr/>
        </p:nvSpPr>
        <p:spPr>
          <a:xfrm>
            <a:off x="1001197" y="5462588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Uso de memória</a:t>
            </a:r>
            <a:endParaRPr b="0" i="0" sz="1550" u="none" cap="none" strike="noStrike"/>
          </a:p>
        </p:txBody>
      </p:sp>
      <p:sp>
        <p:nvSpPr>
          <p:cNvPr id="262" name="Google Shape;262;p29"/>
          <p:cNvSpPr/>
          <p:nvPr/>
        </p:nvSpPr>
        <p:spPr>
          <a:xfrm>
            <a:off x="5346621" y="5462588"/>
            <a:ext cx="393727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Moderado</a:t>
            </a:r>
            <a:endParaRPr b="0" i="0" sz="1550" u="none" cap="none" strike="noStrike"/>
          </a:p>
        </p:txBody>
      </p:sp>
      <p:sp>
        <p:nvSpPr>
          <p:cNvPr id="263" name="Google Shape;263;p29"/>
          <p:cNvSpPr/>
          <p:nvPr/>
        </p:nvSpPr>
        <p:spPr>
          <a:xfrm>
            <a:off x="9688235" y="5462588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Alto (processamento em memória)</a:t>
            </a:r>
            <a:endParaRPr b="0" i="0" sz="1550" u="none" cap="none" strike="noStrike"/>
          </a:p>
        </p:txBody>
      </p:sp>
      <p:sp>
        <p:nvSpPr>
          <p:cNvPr id="264" name="Google Shape;264;p29"/>
          <p:cNvSpPr/>
          <p:nvPr/>
        </p:nvSpPr>
        <p:spPr>
          <a:xfrm>
            <a:off x="801410" y="5906810"/>
            <a:ext cx="13026271" cy="88844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"/>
          <p:cNvSpPr/>
          <p:nvPr/>
        </p:nvSpPr>
        <p:spPr>
          <a:xfrm>
            <a:off x="1001197" y="6033492"/>
            <a:ext cx="394108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Casos de uso</a:t>
            </a:r>
            <a:endParaRPr b="0" i="0" sz="1550" u="none" cap="none" strike="noStrike"/>
          </a:p>
        </p:txBody>
      </p:sp>
      <p:sp>
        <p:nvSpPr>
          <p:cNvPr id="266" name="Google Shape;266;p29"/>
          <p:cNvSpPr/>
          <p:nvPr/>
        </p:nvSpPr>
        <p:spPr>
          <a:xfrm>
            <a:off x="5346621" y="6033492"/>
            <a:ext cx="3937278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ETL, análises batch, consultas complexas</a:t>
            </a:r>
            <a:endParaRPr b="0" i="0" sz="1550" u="none" cap="none" strike="noStrike"/>
          </a:p>
        </p:txBody>
      </p:sp>
      <p:sp>
        <p:nvSpPr>
          <p:cNvPr id="267" name="Google Shape;267;p29"/>
          <p:cNvSpPr/>
          <p:nvPr/>
        </p:nvSpPr>
        <p:spPr>
          <a:xfrm>
            <a:off x="9688235" y="6033492"/>
            <a:ext cx="3941088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BI interativo, dashboards, consultas ad-hoc</a:t>
            </a:r>
            <a:endParaRPr b="0" i="0" sz="1550" u="none" cap="none" strike="noStrike"/>
          </a:p>
        </p:txBody>
      </p:sp>
      <p:sp>
        <p:nvSpPr>
          <p:cNvPr id="268" name="Google Shape;268;p29"/>
          <p:cNvSpPr/>
          <p:nvPr/>
        </p:nvSpPr>
        <p:spPr>
          <a:xfrm>
            <a:off x="793790" y="7026116"/>
            <a:ext cx="13042821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 escolha entre Hive e Impala depende do caso de uso específico, com muitas organizações utilizando ambos para diferentes tipos de workloads.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0"/>
          <p:cNvSpPr/>
          <p:nvPr/>
        </p:nvSpPr>
        <p:spPr>
          <a:xfrm>
            <a:off x="778669" y="535305"/>
            <a:ext cx="6933128" cy="5474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400"/>
              <a:buFont typeface="Inter"/>
              <a:buNone/>
            </a:pPr>
            <a:r>
              <a:rPr b="1" i="0" lang="en-US" sz="34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Prática: Criando Tabelas no Hive</a:t>
            </a:r>
            <a:endParaRPr b="0" i="0" sz="3400" u="none" cap="none" strike="noStrike"/>
          </a:p>
        </p:txBody>
      </p:sp>
      <p:sp>
        <p:nvSpPr>
          <p:cNvPr id="275" name="Google Shape;275;p30"/>
          <p:cNvSpPr/>
          <p:nvPr/>
        </p:nvSpPr>
        <p:spPr>
          <a:xfrm>
            <a:off x="778669" y="1520666"/>
            <a:ext cx="2190155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700"/>
              <a:buFont typeface="Inter"/>
              <a:buNone/>
            </a:pPr>
            <a:r>
              <a:rPr b="1" i="0" lang="en-US" sz="17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Tabela Externa</a:t>
            </a:r>
            <a:endParaRPr b="0" i="0" sz="1700" u="none" cap="none" strike="noStrike"/>
          </a:p>
        </p:txBody>
      </p:sp>
      <p:sp>
        <p:nvSpPr>
          <p:cNvPr id="276" name="Google Shape;276;p30"/>
          <p:cNvSpPr/>
          <p:nvPr/>
        </p:nvSpPr>
        <p:spPr>
          <a:xfrm>
            <a:off x="778669" y="1991558"/>
            <a:ext cx="6322814" cy="3346966"/>
          </a:xfrm>
          <a:prstGeom prst="roundRect">
            <a:avLst>
              <a:gd fmla="val 2199" name="adj"/>
            </a:avLst>
          </a:prstGeom>
          <a:solidFill>
            <a:srgbClr val="D9E4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0"/>
          <p:cNvSpPr/>
          <p:nvPr/>
        </p:nvSpPr>
        <p:spPr>
          <a:xfrm>
            <a:off x="769977" y="1991558"/>
            <a:ext cx="6340197" cy="3346966"/>
          </a:xfrm>
          <a:prstGeom prst="roundRect">
            <a:avLst>
              <a:gd fmla="val 785" name="adj"/>
            </a:avLst>
          </a:prstGeom>
          <a:solidFill>
            <a:srgbClr val="D9E4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0"/>
          <p:cNvSpPr/>
          <p:nvPr/>
        </p:nvSpPr>
        <p:spPr>
          <a:xfrm>
            <a:off x="945118" y="2122884"/>
            <a:ext cx="5989915" cy="30843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350"/>
              <a:buFont typeface="Consolas"/>
              <a:buNone/>
            </a:pPr>
            <a:r>
              <a:rPr b="0" i="0" lang="en-US" sz="1350" u="none" cap="none" strike="noStrike">
                <a:solidFill>
                  <a:srgbClr val="00365C"/>
                </a:solidFill>
                <a:highlight>
                  <a:srgbClr val="D9E4EB"/>
                </a:highlight>
                <a:latin typeface="Consolas"/>
                <a:ea typeface="Consolas"/>
                <a:cs typeface="Consolas"/>
                <a:sym typeface="Consolas"/>
              </a:rPr>
              <a:t>CREATE EXTERNAL TABLE vendas (  id_venda INT,  data_venda STRING,  id_cliente INT,  valor DECIMAL(10,2))ROW FORMAT DELIMITEDFIELDS TERMINATED BY ','STORED AS TEXTFILELOCATION '/data/raw/vendas';        </a:t>
            </a:r>
            <a:endParaRPr b="0" i="0" sz="1350" u="none" cap="none" strike="noStrike"/>
          </a:p>
        </p:txBody>
      </p:sp>
      <p:sp>
        <p:nvSpPr>
          <p:cNvPr id="279" name="Google Shape;279;p30"/>
          <p:cNvSpPr/>
          <p:nvPr/>
        </p:nvSpPr>
        <p:spPr>
          <a:xfrm>
            <a:off x="7536537" y="1520666"/>
            <a:ext cx="2190155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700"/>
              <a:buFont typeface="Inter"/>
              <a:buNone/>
            </a:pPr>
            <a:r>
              <a:rPr b="1" i="0" lang="en-US" sz="17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Tabela Particionada</a:t>
            </a:r>
            <a:endParaRPr b="0" i="0" sz="1700" u="none" cap="none" strike="noStrike"/>
          </a:p>
        </p:txBody>
      </p:sp>
      <p:sp>
        <p:nvSpPr>
          <p:cNvPr id="280" name="Google Shape;280;p30"/>
          <p:cNvSpPr/>
          <p:nvPr/>
        </p:nvSpPr>
        <p:spPr>
          <a:xfrm>
            <a:off x="7536537" y="1991558"/>
            <a:ext cx="6322814" cy="4748927"/>
          </a:xfrm>
          <a:prstGeom prst="roundRect">
            <a:avLst>
              <a:gd fmla="val 1550" name="adj"/>
            </a:avLst>
          </a:prstGeom>
          <a:solidFill>
            <a:srgbClr val="D9E4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0"/>
          <p:cNvSpPr/>
          <p:nvPr/>
        </p:nvSpPr>
        <p:spPr>
          <a:xfrm>
            <a:off x="7527846" y="1991558"/>
            <a:ext cx="6340197" cy="4748927"/>
          </a:xfrm>
          <a:prstGeom prst="roundRect">
            <a:avLst>
              <a:gd fmla="val 553" name="adj"/>
            </a:avLst>
          </a:prstGeom>
          <a:solidFill>
            <a:srgbClr val="D9E4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0"/>
          <p:cNvSpPr/>
          <p:nvPr/>
        </p:nvSpPr>
        <p:spPr>
          <a:xfrm>
            <a:off x="7702987" y="2122884"/>
            <a:ext cx="5989915" cy="4486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350"/>
              <a:buFont typeface="Consolas"/>
              <a:buNone/>
            </a:pPr>
            <a:r>
              <a:rPr b="0" i="0" lang="en-US" sz="1350" u="none" cap="none" strike="noStrike">
                <a:solidFill>
                  <a:srgbClr val="00365C"/>
                </a:solidFill>
                <a:highlight>
                  <a:srgbClr val="D9E4EB"/>
                </a:highlight>
                <a:latin typeface="Consolas"/>
                <a:ea typeface="Consolas"/>
                <a:cs typeface="Consolas"/>
                <a:sym typeface="Consolas"/>
              </a:rPr>
              <a:t>CREATE TABLE vendas_por_mes (  id_venda INT,  id_cliente INT,  valor DECIMAL(10,2))PARTITIONED BY (ano INT, mes INT)STORED AS PARQUET;-- Carregar dadosINSERT OVERWRITE TABLE vendas_por_mesPARTITION (ano=2023, mes=9)SELECT id_venda, id_cliente, valorFROM vendasWHERE YEAR(data_venda)=2023   AND MONTH(data_venda)=9;        </a:t>
            </a:r>
            <a:endParaRPr b="0" i="0" sz="1350" u="none" cap="none" strike="noStrike"/>
          </a:p>
        </p:txBody>
      </p:sp>
      <p:sp>
        <p:nvSpPr>
          <p:cNvPr id="283" name="Google Shape;283;p30"/>
          <p:cNvSpPr/>
          <p:nvPr/>
        </p:nvSpPr>
        <p:spPr>
          <a:xfrm>
            <a:off x="778669" y="7134582"/>
            <a:ext cx="13073063" cy="5607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As tabelas externas são ideais para a camada de "landing" em um Data Lake, enquanto tabelas particionadas e otimizadas são melhores para a camada de "consumption".</a:t>
            </a:r>
            <a:endParaRPr b="0" i="0" sz="1350" u="none" cap="none" strike="noStrik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1"/>
          <p:cNvSpPr/>
          <p:nvPr/>
        </p:nvSpPr>
        <p:spPr>
          <a:xfrm>
            <a:off x="793790" y="890707"/>
            <a:ext cx="4961811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Conclusão</a:t>
            </a:r>
            <a:endParaRPr b="0" i="0" sz="3900" u="none" cap="none" strike="noStrike"/>
          </a:p>
        </p:txBody>
      </p:sp>
      <p:sp>
        <p:nvSpPr>
          <p:cNvPr id="290" name="Google Shape;290;p31"/>
          <p:cNvSpPr/>
          <p:nvPr/>
        </p:nvSpPr>
        <p:spPr>
          <a:xfrm>
            <a:off x="793790" y="1907619"/>
            <a:ext cx="13042821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Nesta aula, exploramos os conceitos fundamentais de Data Warehousing e Data Lakes, compreendendo suas diferenças arquiteturais, casos de uso e quando aplicar cada solução para diferentes cenários de análise de dados.</a:t>
            </a:r>
            <a:endParaRPr b="0" i="0" sz="1550" u="none" cap="none" strike="noStrike"/>
          </a:p>
        </p:txBody>
      </p:sp>
      <p:sp>
        <p:nvSpPr>
          <p:cNvPr id="291" name="Google Shape;291;p31"/>
          <p:cNvSpPr/>
          <p:nvPr/>
        </p:nvSpPr>
        <p:spPr>
          <a:xfrm>
            <a:off x="793790" y="2765941"/>
            <a:ext cx="6422231" cy="4572833"/>
          </a:xfrm>
          <a:prstGeom prst="roundRect">
            <a:avLst>
              <a:gd fmla="val 2400" name="adj"/>
            </a:avLst>
          </a:prstGeom>
          <a:solidFill>
            <a:srgbClr val="FFFFFF"/>
          </a:solidFill>
          <a:ln cap="flat" cmpd="sng" w="22850">
            <a:solidFill>
              <a:srgbClr val="B2D0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1"/>
          <p:cNvSpPr/>
          <p:nvPr/>
        </p:nvSpPr>
        <p:spPr>
          <a:xfrm>
            <a:off x="770930" y="2765941"/>
            <a:ext cx="91440" cy="4572833"/>
          </a:xfrm>
          <a:prstGeom prst="roundRect">
            <a:avLst>
              <a:gd fmla="val 91163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1"/>
          <p:cNvSpPr/>
          <p:nvPr/>
        </p:nvSpPr>
        <p:spPr>
          <a:xfrm>
            <a:off x="1083588" y="2987159"/>
            <a:ext cx="2960608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Principais Aprendizados</a:t>
            </a:r>
            <a:endParaRPr b="0" i="0" sz="1950" u="none" cap="none" strike="noStrike"/>
          </a:p>
        </p:txBody>
      </p:sp>
      <p:sp>
        <p:nvSpPr>
          <p:cNvPr id="294" name="Google Shape;294;p31"/>
          <p:cNvSpPr/>
          <p:nvPr/>
        </p:nvSpPr>
        <p:spPr>
          <a:xfrm>
            <a:off x="1083588" y="3416379"/>
            <a:ext cx="5911215" cy="1270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Data Warehouses são otimizados para consultas analíticas em dados estruturados, enquanto Data Lakes oferecem flexibilidade para armazenar dados brutos em diversos formatos</a:t>
            </a:r>
            <a:endParaRPr b="0" i="0" sz="1550" u="none" cap="none" strike="noStrike"/>
          </a:p>
        </p:txBody>
      </p:sp>
      <p:sp>
        <p:nvSpPr>
          <p:cNvPr id="295" name="Google Shape;295;p31"/>
          <p:cNvSpPr/>
          <p:nvPr/>
        </p:nvSpPr>
        <p:spPr>
          <a:xfrm>
            <a:off x="1083588" y="4755952"/>
            <a:ext cx="5911215" cy="952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Hive permite consultas SQL-like em dados armazenados no Hadoop, ideal para processamento em lote</a:t>
            </a:r>
            <a:endParaRPr b="0" i="0" sz="1550" u="none" cap="none" strike="noStrike"/>
          </a:p>
        </p:txBody>
      </p:sp>
      <p:sp>
        <p:nvSpPr>
          <p:cNvPr id="296" name="Google Shape;296;p31"/>
          <p:cNvSpPr/>
          <p:nvPr/>
        </p:nvSpPr>
        <p:spPr>
          <a:xfrm>
            <a:off x="1083588" y="5777984"/>
            <a:ext cx="591121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Impala oferece baixa latência para consultas interativas, complementando o Hive em casos de uso de BI</a:t>
            </a:r>
            <a:endParaRPr b="0" i="0" sz="1550" u="none" cap="none" strike="noStrike"/>
          </a:p>
        </p:txBody>
      </p:sp>
      <p:sp>
        <p:nvSpPr>
          <p:cNvPr id="297" name="Google Shape;297;p31"/>
          <p:cNvSpPr/>
          <p:nvPr/>
        </p:nvSpPr>
        <p:spPr>
          <a:xfrm>
            <a:off x="1083588" y="6482477"/>
            <a:ext cx="591121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 arquitetura moderna de dados frequentemente combina elementos de ambas abordagens (Data Lakehouse)</a:t>
            </a:r>
            <a:endParaRPr b="0" i="0" sz="1550" u="none" cap="none" strike="noStrike"/>
          </a:p>
        </p:txBody>
      </p:sp>
      <p:sp>
        <p:nvSpPr>
          <p:cNvPr id="298" name="Google Shape;298;p31"/>
          <p:cNvSpPr/>
          <p:nvPr/>
        </p:nvSpPr>
        <p:spPr>
          <a:xfrm>
            <a:off x="7414379" y="2765941"/>
            <a:ext cx="6422231" cy="4572833"/>
          </a:xfrm>
          <a:prstGeom prst="roundRect">
            <a:avLst>
              <a:gd fmla="val 2400" name="adj"/>
            </a:avLst>
          </a:prstGeom>
          <a:solidFill>
            <a:srgbClr val="FFFFFF"/>
          </a:solidFill>
          <a:ln cap="flat" cmpd="sng" w="22850">
            <a:solidFill>
              <a:srgbClr val="B2D0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1"/>
          <p:cNvSpPr/>
          <p:nvPr/>
        </p:nvSpPr>
        <p:spPr>
          <a:xfrm>
            <a:off x="7391519" y="2765941"/>
            <a:ext cx="91440" cy="4572833"/>
          </a:xfrm>
          <a:prstGeom prst="roundRect">
            <a:avLst>
              <a:gd fmla="val 91163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1"/>
          <p:cNvSpPr/>
          <p:nvPr/>
        </p:nvSpPr>
        <p:spPr>
          <a:xfrm>
            <a:off x="7704177" y="2987159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Próximos Passos</a:t>
            </a:r>
            <a:endParaRPr b="0" i="0" sz="1950" u="none" cap="none" strike="noStrike"/>
          </a:p>
        </p:txBody>
      </p:sp>
      <p:sp>
        <p:nvSpPr>
          <p:cNvPr id="301" name="Google Shape;301;p31"/>
          <p:cNvSpPr/>
          <p:nvPr/>
        </p:nvSpPr>
        <p:spPr>
          <a:xfrm>
            <a:off x="7704177" y="3416379"/>
            <a:ext cx="5911215" cy="1587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Na próxima aula, aprofundaremos o conhecimento em ferramentas modernas de Data Lakehouse, explorando tecnologias como Delta Lake, Apache Iceberg e Apache Hudi, que trazem recursos de ACID, versionamento e mais para ecossistemas de Big Data.</a:t>
            </a:r>
            <a:endParaRPr b="0" i="0" sz="1550" u="none" cap="none" strike="noStrike"/>
          </a:p>
        </p:txBody>
      </p:sp>
      <p:sp>
        <p:nvSpPr>
          <p:cNvPr id="302" name="Google Shape;302;p31"/>
          <p:cNvSpPr/>
          <p:nvPr/>
        </p:nvSpPr>
        <p:spPr>
          <a:xfrm>
            <a:off x="7658452" y="5455665"/>
            <a:ext cx="5911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Não se esqueça de entregar a atividade prática de criação de tabelas Hive e consultas SQL até a próxima semana!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"/>
          <p:cNvSpPr/>
          <p:nvPr/>
        </p:nvSpPr>
        <p:spPr>
          <a:xfrm>
            <a:off x="793790" y="1099423"/>
            <a:ext cx="4961811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Referências</a:t>
            </a:r>
            <a:endParaRPr b="0" i="0" sz="3900" u="none" cap="none" strike="noStrike"/>
          </a:p>
        </p:txBody>
      </p:sp>
      <p:sp>
        <p:nvSpPr>
          <p:cNvPr id="309" name="Google Shape;309;p32"/>
          <p:cNvSpPr/>
          <p:nvPr/>
        </p:nvSpPr>
        <p:spPr>
          <a:xfrm>
            <a:off x="793790" y="2116336"/>
            <a:ext cx="4215289" cy="4155400"/>
          </a:xfrm>
          <a:prstGeom prst="roundRect">
            <a:avLst>
              <a:gd fmla="val 11463" name="adj"/>
            </a:avLst>
          </a:prstGeom>
          <a:solidFill>
            <a:srgbClr val="CCEAFF"/>
          </a:solidFill>
          <a:ln cap="flat" cmpd="sng" w="9525">
            <a:solidFill>
              <a:srgbClr val="B2D0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2"/>
          <p:cNvSpPr/>
          <p:nvPr/>
        </p:nvSpPr>
        <p:spPr>
          <a:xfrm>
            <a:off x="999768" y="2322314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Livros</a:t>
            </a:r>
            <a:endParaRPr b="0" i="0" sz="1950" u="none" cap="none" strike="noStrike"/>
          </a:p>
        </p:txBody>
      </p:sp>
      <p:sp>
        <p:nvSpPr>
          <p:cNvPr id="311" name="Google Shape;311;p32"/>
          <p:cNvSpPr/>
          <p:nvPr/>
        </p:nvSpPr>
        <p:spPr>
          <a:xfrm>
            <a:off x="999768" y="2751534"/>
            <a:ext cx="3803333" cy="1270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Kimball, R., &amp; Ross, M. (2013). </a:t>
            </a:r>
            <a:r>
              <a:rPr b="0" i="1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The Data Warehouse Toolkit: The Definitive Guide to Dimensional Modeling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. Wiley.</a:t>
            </a:r>
            <a:endParaRPr b="0" i="0" sz="1550" u="none" cap="none" strike="noStrike"/>
          </a:p>
        </p:txBody>
      </p:sp>
      <p:sp>
        <p:nvSpPr>
          <p:cNvPr id="312" name="Google Shape;312;p32"/>
          <p:cNvSpPr/>
          <p:nvPr/>
        </p:nvSpPr>
        <p:spPr>
          <a:xfrm>
            <a:off x="999768" y="4091107"/>
            <a:ext cx="3803333" cy="952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Kleppmann, M. (2017). </a:t>
            </a:r>
            <a:r>
              <a:rPr b="0" i="1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Designing Data-Intensive Applications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. O'Reilly Media.</a:t>
            </a:r>
            <a:endParaRPr b="0" i="0" sz="1550" u="none" cap="none" strike="noStrike"/>
          </a:p>
        </p:txBody>
      </p:sp>
      <p:sp>
        <p:nvSpPr>
          <p:cNvPr id="313" name="Google Shape;313;p32"/>
          <p:cNvSpPr/>
          <p:nvPr/>
        </p:nvSpPr>
        <p:spPr>
          <a:xfrm>
            <a:off x="999768" y="5113139"/>
            <a:ext cx="3803333" cy="952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Capriolo, E., Wampler, D., &amp; Rutherglen, J. (2012). </a:t>
            </a:r>
            <a:r>
              <a:rPr b="0" i="1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Programming Hive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. O'Reilly Media.</a:t>
            </a:r>
            <a:endParaRPr b="0" i="0" sz="1550" u="none" cap="none" strike="noStrike"/>
          </a:p>
        </p:txBody>
      </p:sp>
      <p:sp>
        <p:nvSpPr>
          <p:cNvPr id="314" name="Google Shape;314;p32"/>
          <p:cNvSpPr/>
          <p:nvPr/>
        </p:nvSpPr>
        <p:spPr>
          <a:xfrm>
            <a:off x="5207437" y="2116336"/>
            <a:ext cx="4215408" cy="4155400"/>
          </a:xfrm>
          <a:prstGeom prst="roundRect">
            <a:avLst>
              <a:gd fmla="val 11463" name="adj"/>
            </a:avLst>
          </a:prstGeom>
          <a:solidFill>
            <a:srgbClr val="CCEAFF"/>
          </a:solidFill>
          <a:ln cap="flat" cmpd="sng" w="9525">
            <a:solidFill>
              <a:srgbClr val="B2D0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2"/>
          <p:cNvSpPr/>
          <p:nvPr/>
        </p:nvSpPr>
        <p:spPr>
          <a:xfrm>
            <a:off x="5413415" y="2322314"/>
            <a:ext cx="2682597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Documentação Oficial</a:t>
            </a:r>
            <a:endParaRPr b="0" i="0" sz="1950" u="none" cap="none" strike="noStrike"/>
          </a:p>
        </p:txBody>
      </p:sp>
      <p:sp>
        <p:nvSpPr>
          <p:cNvPr id="316" name="Google Shape;316;p32"/>
          <p:cNvSpPr/>
          <p:nvPr/>
        </p:nvSpPr>
        <p:spPr>
          <a:xfrm>
            <a:off x="5413415" y="2751534"/>
            <a:ext cx="3803452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Hive - </a:t>
            </a:r>
            <a:r>
              <a:rPr b="0" i="0" lang="en-US" sz="1550" u="sng" cap="none" strike="noStrike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hive.apache.org</a:t>
            </a:r>
            <a:endParaRPr b="0" i="0" sz="1550" u="none" cap="none" strike="noStrike"/>
          </a:p>
        </p:txBody>
      </p:sp>
      <p:sp>
        <p:nvSpPr>
          <p:cNvPr id="317" name="Google Shape;317;p32"/>
          <p:cNvSpPr/>
          <p:nvPr/>
        </p:nvSpPr>
        <p:spPr>
          <a:xfrm>
            <a:off x="5413415" y="3138488"/>
            <a:ext cx="3803452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Impala - </a:t>
            </a:r>
            <a:r>
              <a:rPr b="0" i="0" lang="en-US" sz="1550" u="sng" cap="none" strike="noStrike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impala.apache.org</a:t>
            </a:r>
            <a:endParaRPr b="0" i="0" sz="1550" u="none" cap="none" strike="noStrike"/>
          </a:p>
        </p:txBody>
      </p:sp>
      <p:sp>
        <p:nvSpPr>
          <p:cNvPr id="318" name="Google Shape;318;p32"/>
          <p:cNvSpPr/>
          <p:nvPr/>
        </p:nvSpPr>
        <p:spPr>
          <a:xfrm>
            <a:off x="5413415" y="3525441"/>
            <a:ext cx="3803452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Hadoop HDFS - </a:t>
            </a:r>
            <a:r>
              <a:rPr b="0" i="0" lang="en-US" sz="1550" u="sng" cap="none" strike="noStrike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hadoop.apache.org</a:t>
            </a:r>
            <a:endParaRPr b="0" i="0" sz="1550" u="none" cap="none" strike="noStrike"/>
          </a:p>
        </p:txBody>
      </p:sp>
      <p:sp>
        <p:nvSpPr>
          <p:cNvPr id="319" name="Google Shape;319;p32"/>
          <p:cNvSpPr/>
          <p:nvPr/>
        </p:nvSpPr>
        <p:spPr>
          <a:xfrm>
            <a:off x="9621203" y="2116336"/>
            <a:ext cx="4215289" cy="4155400"/>
          </a:xfrm>
          <a:prstGeom prst="roundRect">
            <a:avLst>
              <a:gd fmla="val 11463" name="adj"/>
            </a:avLst>
          </a:prstGeom>
          <a:solidFill>
            <a:srgbClr val="CCEAFF"/>
          </a:solidFill>
          <a:ln cap="flat" cmpd="sng" w="9525">
            <a:solidFill>
              <a:srgbClr val="B2D0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2"/>
          <p:cNvSpPr/>
          <p:nvPr/>
        </p:nvSpPr>
        <p:spPr>
          <a:xfrm>
            <a:off x="9827181" y="2322314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Artigos e Tutoriais</a:t>
            </a:r>
            <a:endParaRPr b="0" i="0" sz="1950" u="none" cap="none" strike="noStrike"/>
          </a:p>
        </p:txBody>
      </p:sp>
      <p:sp>
        <p:nvSpPr>
          <p:cNvPr id="321" name="Google Shape;321;p32"/>
          <p:cNvSpPr/>
          <p:nvPr/>
        </p:nvSpPr>
        <p:spPr>
          <a:xfrm>
            <a:off x="9827181" y="2751534"/>
            <a:ext cx="3803333" cy="952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Sharma, N. (2022). "Data Lakes vs. Data Warehouses vs. Data Lakehouses". </a:t>
            </a:r>
            <a:r>
              <a:rPr b="0" i="1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Towards Data Science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550" u="none" cap="none" strike="noStrike"/>
          </a:p>
        </p:txBody>
      </p:sp>
      <p:sp>
        <p:nvSpPr>
          <p:cNvPr id="322" name="Google Shape;322;p32"/>
          <p:cNvSpPr/>
          <p:nvPr/>
        </p:nvSpPr>
        <p:spPr>
          <a:xfrm>
            <a:off x="9827181" y="3773567"/>
            <a:ext cx="3803333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Gartner. (2023). "Market Guide for Data Lakes". </a:t>
            </a:r>
            <a:r>
              <a:rPr b="0" i="1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Gartner Research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550" u="none" cap="none" strike="noStrike"/>
          </a:p>
        </p:txBody>
      </p:sp>
      <p:sp>
        <p:nvSpPr>
          <p:cNvPr id="323" name="Google Shape;323;p32"/>
          <p:cNvSpPr/>
          <p:nvPr/>
        </p:nvSpPr>
        <p:spPr>
          <a:xfrm>
            <a:off x="9827181" y="4478060"/>
            <a:ext cx="3803333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AWS. (2023). "Data Warehousing on AWS". </a:t>
            </a:r>
            <a:r>
              <a:rPr b="0" i="1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AWS Whitepaper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550" u="none" cap="none" strike="noStrike"/>
          </a:p>
        </p:txBody>
      </p:sp>
      <p:sp>
        <p:nvSpPr>
          <p:cNvPr id="324" name="Google Shape;324;p32"/>
          <p:cNvSpPr/>
          <p:nvPr/>
        </p:nvSpPr>
        <p:spPr>
          <a:xfrm>
            <a:off x="793790" y="6494978"/>
            <a:ext cx="13042821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Recomendação adicional: Para prática em ambiente real, explore sandbox Hadoop como Cloudera DataFlow (CDF) ou Hortonworks Data Platform (HDP), que incluem implementações de Hive e Impala pré-configuradas.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/>
          <p:nvPr/>
        </p:nvSpPr>
        <p:spPr>
          <a:xfrm>
            <a:off x="793790" y="2112883"/>
            <a:ext cx="4961811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Resumo da Aula</a:t>
            </a:r>
            <a:endParaRPr b="0" i="0" sz="3900" u="none" cap="none" strike="noStrike"/>
          </a:p>
        </p:txBody>
      </p:sp>
      <p:sp>
        <p:nvSpPr>
          <p:cNvPr id="70" name="Google Shape;70;p19"/>
          <p:cNvSpPr/>
          <p:nvPr/>
        </p:nvSpPr>
        <p:spPr>
          <a:xfrm>
            <a:off x="793790" y="3129796"/>
            <a:ext cx="13042821" cy="952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Nesta aula, exploraremos os conceitos fundamentais de Data Warehousing e Data Lakes, duas abordagens essenciais para o armazenamento e análise de dados em larga escala. Compreenderemos suas diferenças arquiteturais, casos de uso e quando aplicar cada solução.</a:t>
            </a:r>
            <a:endParaRPr b="0" i="0" sz="1550" u="none" cap="none" strike="noStrike"/>
          </a:p>
        </p:txBody>
      </p:sp>
      <p:sp>
        <p:nvSpPr>
          <p:cNvPr id="71" name="Google Shape;71;p19"/>
          <p:cNvSpPr/>
          <p:nvPr/>
        </p:nvSpPr>
        <p:spPr>
          <a:xfrm>
            <a:off x="793790" y="4305657"/>
            <a:ext cx="13042821" cy="952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Estudaremos ferramentas como Apache Hive e Apache Impala, que permitem consultas SQL em ambientes distribuídos. Finalizaremos com uma atividade prática de criação de tabelas Hive sobre dados armazenados no HDFS e execução de consultas SQL para análise de dados.</a:t>
            </a:r>
            <a:endParaRPr b="0" i="0" sz="1550" u="none" cap="none" strike="noStrike"/>
          </a:p>
        </p:txBody>
      </p:sp>
      <p:sp>
        <p:nvSpPr>
          <p:cNvPr id="72" name="Google Shape;72;p19"/>
          <p:cNvSpPr/>
          <p:nvPr/>
        </p:nvSpPr>
        <p:spPr>
          <a:xfrm>
            <a:off x="793790" y="5481518"/>
            <a:ext cx="13042821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Esta aula estabelece bases importantes para o desenvolvimento de competências em arquiteturas modernas de dados para Business Intelligence e Analytics.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/>
          <p:nvPr/>
        </p:nvSpPr>
        <p:spPr>
          <a:xfrm>
            <a:off x="793790" y="1427798"/>
            <a:ext cx="6713815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Objetivos de Aprendizagem</a:t>
            </a:r>
            <a:endParaRPr b="0" i="0" sz="3900" u="none" cap="none" strike="noStrike"/>
          </a:p>
        </p:txBody>
      </p:sp>
      <p:sp>
        <p:nvSpPr>
          <p:cNvPr id="79" name="Google Shape;79;p20"/>
          <p:cNvSpPr/>
          <p:nvPr/>
        </p:nvSpPr>
        <p:spPr>
          <a:xfrm>
            <a:off x="793790" y="2742367"/>
            <a:ext cx="6422231" cy="1781651"/>
          </a:xfrm>
          <a:prstGeom prst="roundRect">
            <a:avLst>
              <a:gd fmla="val 6159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0"/>
          <p:cNvSpPr/>
          <p:nvPr/>
        </p:nvSpPr>
        <p:spPr>
          <a:xfrm>
            <a:off x="793790" y="2719507"/>
            <a:ext cx="6422231" cy="91440"/>
          </a:xfrm>
          <a:prstGeom prst="roundRect">
            <a:avLst>
              <a:gd fmla="val 91163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0"/>
          <p:cNvSpPr/>
          <p:nvPr/>
        </p:nvSpPr>
        <p:spPr>
          <a:xfrm>
            <a:off x="3707249" y="2444710"/>
            <a:ext cx="595313" cy="595313"/>
          </a:xfrm>
          <a:prstGeom prst="roundRect">
            <a:avLst>
              <a:gd fmla="val 153600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0"/>
          <p:cNvSpPr/>
          <p:nvPr/>
        </p:nvSpPr>
        <p:spPr>
          <a:xfrm>
            <a:off x="3885843" y="2593538"/>
            <a:ext cx="238125" cy="297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1850" u="none" cap="none" strike="noStrike"/>
          </a:p>
        </p:txBody>
      </p:sp>
      <p:sp>
        <p:nvSpPr>
          <p:cNvPr id="83" name="Google Shape;83;p20"/>
          <p:cNvSpPr/>
          <p:nvPr/>
        </p:nvSpPr>
        <p:spPr>
          <a:xfrm>
            <a:off x="1015008" y="3238500"/>
            <a:ext cx="295715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Compreender Conceitos</a:t>
            </a:r>
            <a:endParaRPr b="0" i="0" sz="1950" u="none" cap="none" strike="noStrike"/>
          </a:p>
        </p:txBody>
      </p:sp>
      <p:sp>
        <p:nvSpPr>
          <p:cNvPr id="84" name="Google Shape;84;p20"/>
          <p:cNvSpPr/>
          <p:nvPr/>
        </p:nvSpPr>
        <p:spPr>
          <a:xfrm>
            <a:off x="1015008" y="3667720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Diferenciar Data Warehousing e Data Lakes quanto a estrutura, casos de uso e arquitetura</a:t>
            </a:r>
            <a:endParaRPr b="0" i="0" sz="1550" u="none" cap="none" strike="noStrike"/>
          </a:p>
        </p:txBody>
      </p:sp>
      <p:sp>
        <p:nvSpPr>
          <p:cNvPr id="85" name="Google Shape;85;p20"/>
          <p:cNvSpPr/>
          <p:nvPr/>
        </p:nvSpPr>
        <p:spPr>
          <a:xfrm>
            <a:off x="7414379" y="2742367"/>
            <a:ext cx="6422231" cy="1781651"/>
          </a:xfrm>
          <a:prstGeom prst="roundRect">
            <a:avLst>
              <a:gd fmla="val 6159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0"/>
          <p:cNvSpPr/>
          <p:nvPr/>
        </p:nvSpPr>
        <p:spPr>
          <a:xfrm>
            <a:off x="7414379" y="2719507"/>
            <a:ext cx="6422231" cy="91440"/>
          </a:xfrm>
          <a:prstGeom prst="roundRect">
            <a:avLst>
              <a:gd fmla="val 91163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0"/>
          <p:cNvSpPr/>
          <p:nvPr/>
        </p:nvSpPr>
        <p:spPr>
          <a:xfrm>
            <a:off x="10327838" y="2444710"/>
            <a:ext cx="595313" cy="595313"/>
          </a:xfrm>
          <a:prstGeom prst="roundRect">
            <a:avLst>
              <a:gd fmla="val 153600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0"/>
          <p:cNvSpPr/>
          <p:nvPr/>
        </p:nvSpPr>
        <p:spPr>
          <a:xfrm>
            <a:off x="10506432" y="2593538"/>
            <a:ext cx="238125" cy="297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1850" u="none" cap="none" strike="noStrike"/>
          </a:p>
        </p:txBody>
      </p:sp>
      <p:sp>
        <p:nvSpPr>
          <p:cNvPr id="89" name="Google Shape;89;p20"/>
          <p:cNvSpPr/>
          <p:nvPr/>
        </p:nvSpPr>
        <p:spPr>
          <a:xfrm>
            <a:off x="7635597" y="3238500"/>
            <a:ext cx="2779514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Conhecer Ferramentas</a:t>
            </a:r>
            <a:endParaRPr b="0" i="0" sz="1950" u="none" cap="none" strike="noStrike"/>
          </a:p>
        </p:txBody>
      </p:sp>
      <p:sp>
        <p:nvSpPr>
          <p:cNvPr id="90" name="Google Shape;90;p20"/>
          <p:cNvSpPr/>
          <p:nvPr/>
        </p:nvSpPr>
        <p:spPr>
          <a:xfrm>
            <a:off x="7635597" y="3667720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Explorar o Apache Hive e o Apache Impala como soluções para consultas SQL em ambientes distribuídos</a:t>
            </a:r>
            <a:endParaRPr b="0" i="0" sz="1550" u="none" cap="none" strike="noStrike"/>
          </a:p>
        </p:txBody>
      </p:sp>
      <p:sp>
        <p:nvSpPr>
          <p:cNvPr id="91" name="Google Shape;91;p20"/>
          <p:cNvSpPr/>
          <p:nvPr/>
        </p:nvSpPr>
        <p:spPr>
          <a:xfrm>
            <a:off x="793790" y="5020032"/>
            <a:ext cx="6422231" cy="1781651"/>
          </a:xfrm>
          <a:prstGeom prst="roundRect">
            <a:avLst>
              <a:gd fmla="val 6159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0"/>
          <p:cNvSpPr/>
          <p:nvPr/>
        </p:nvSpPr>
        <p:spPr>
          <a:xfrm>
            <a:off x="793790" y="4997172"/>
            <a:ext cx="6422231" cy="91440"/>
          </a:xfrm>
          <a:prstGeom prst="roundRect">
            <a:avLst>
              <a:gd fmla="val 91163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0"/>
          <p:cNvSpPr/>
          <p:nvPr/>
        </p:nvSpPr>
        <p:spPr>
          <a:xfrm>
            <a:off x="3707249" y="4722376"/>
            <a:ext cx="595313" cy="595313"/>
          </a:xfrm>
          <a:prstGeom prst="roundRect">
            <a:avLst>
              <a:gd fmla="val 153600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0"/>
          <p:cNvSpPr/>
          <p:nvPr/>
        </p:nvSpPr>
        <p:spPr>
          <a:xfrm>
            <a:off x="3885843" y="4871204"/>
            <a:ext cx="238125" cy="297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1850" u="none" cap="none" strike="noStrike"/>
          </a:p>
        </p:txBody>
      </p:sp>
      <p:sp>
        <p:nvSpPr>
          <p:cNvPr id="95" name="Google Shape;95;p20"/>
          <p:cNvSpPr/>
          <p:nvPr/>
        </p:nvSpPr>
        <p:spPr>
          <a:xfrm>
            <a:off x="1015008" y="5516166"/>
            <a:ext cx="4062293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Desenvolver Habilidades Práticas</a:t>
            </a:r>
            <a:endParaRPr b="0" i="0" sz="1950" u="none" cap="none" strike="noStrike"/>
          </a:p>
        </p:txBody>
      </p:sp>
      <p:sp>
        <p:nvSpPr>
          <p:cNvPr id="96" name="Google Shape;96;p20"/>
          <p:cNvSpPr/>
          <p:nvPr/>
        </p:nvSpPr>
        <p:spPr>
          <a:xfrm>
            <a:off x="1015008" y="5945386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Criar tabelas Hive sobre dados no HDFS e executar consultas SQL para análise de dados reais</a:t>
            </a:r>
            <a:endParaRPr b="0" i="0" sz="1550" u="none" cap="none" strike="noStrike"/>
          </a:p>
        </p:txBody>
      </p:sp>
      <p:sp>
        <p:nvSpPr>
          <p:cNvPr id="97" name="Google Shape;97;p20"/>
          <p:cNvSpPr/>
          <p:nvPr/>
        </p:nvSpPr>
        <p:spPr>
          <a:xfrm>
            <a:off x="7414379" y="5020032"/>
            <a:ext cx="6422231" cy="1781651"/>
          </a:xfrm>
          <a:prstGeom prst="roundRect">
            <a:avLst>
              <a:gd fmla="val 6159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0"/>
          <p:cNvSpPr/>
          <p:nvPr/>
        </p:nvSpPr>
        <p:spPr>
          <a:xfrm>
            <a:off x="7414379" y="4997172"/>
            <a:ext cx="6422231" cy="91440"/>
          </a:xfrm>
          <a:prstGeom prst="roundRect">
            <a:avLst>
              <a:gd fmla="val 91163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10327838" y="4722376"/>
            <a:ext cx="595313" cy="595313"/>
          </a:xfrm>
          <a:prstGeom prst="roundRect">
            <a:avLst>
              <a:gd fmla="val 153600" name="adj"/>
            </a:avLst>
          </a:prstGeom>
          <a:solidFill>
            <a:srgbClr val="0036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/>
          <p:nvPr/>
        </p:nvSpPr>
        <p:spPr>
          <a:xfrm>
            <a:off x="10506432" y="4871204"/>
            <a:ext cx="238125" cy="297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b="0" i="0" sz="1850" u="none" cap="none" strike="noStrike"/>
          </a:p>
        </p:txBody>
      </p:sp>
      <p:sp>
        <p:nvSpPr>
          <p:cNvPr id="101" name="Google Shape;101;p20"/>
          <p:cNvSpPr/>
          <p:nvPr/>
        </p:nvSpPr>
        <p:spPr>
          <a:xfrm>
            <a:off x="7635597" y="5516166"/>
            <a:ext cx="2841069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Aplicar Conhecimentos</a:t>
            </a:r>
            <a:endParaRPr b="0" i="0" sz="1950" u="none" cap="none" strike="noStrike"/>
          </a:p>
        </p:txBody>
      </p:sp>
      <p:sp>
        <p:nvSpPr>
          <p:cNvPr id="102" name="Google Shape;102;p20"/>
          <p:cNvSpPr/>
          <p:nvPr/>
        </p:nvSpPr>
        <p:spPr>
          <a:xfrm>
            <a:off x="7635597" y="5945386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Avaliar cenários apropriados para cada tecnologia com base em requisitos de negócio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/>
          <p:nvPr/>
        </p:nvSpPr>
        <p:spPr>
          <a:xfrm>
            <a:off x="793790" y="1767007"/>
            <a:ext cx="7829907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Por que este tema é importante?</a:t>
            </a:r>
            <a:endParaRPr b="0" i="0" sz="3900" u="none" cap="none" strike="noStrike"/>
          </a:p>
        </p:txBody>
      </p:sp>
      <p:sp>
        <p:nvSpPr>
          <p:cNvPr id="109" name="Google Shape;109;p21"/>
          <p:cNvSpPr/>
          <p:nvPr/>
        </p:nvSpPr>
        <p:spPr>
          <a:xfrm>
            <a:off x="793790" y="2783919"/>
            <a:ext cx="13042821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As organizações enfrentam desafios crescentes relacionados ao volume, variedade e velocidade dos dados. Compreender as arquiteturas de armazenamento e processamento é fundamental para:</a:t>
            </a:r>
            <a:endParaRPr b="0" i="0" sz="1550" u="none" cap="none" strike="noStrike"/>
          </a:p>
        </p:txBody>
      </p:sp>
      <p:sp>
        <p:nvSpPr>
          <p:cNvPr id="110" name="Google Shape;110;p21"/>
          <p:cNvSpPr/>
          <p:nvPr/>
        </p:nvSpPr>
        <p:spPr>
          <a:xfrm>
            <a:off x="793790" y="3840599"/>
            <a:ext cx="2581989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Valor para o Mercado</a:t>
            </a:r>
            <a:endParaRPr b="0" i="0" sz="1950" u="none" cap="none" strike="noStrike"/>
          </a:p>
        </p:txBody>
      </p:sp>
      <p:sp>
        <p:nvSpPr>
          <p:cNvPr id="111" name="Google Shape;111;p21"/>
          <p:cNvSpPr/>
          <p:nvPr/>
        </p:nvSpPr>
        <p:spPr>
          <a:xfrm>
            <a:off x="793790" y="4349115"/>
            <a:ext cx="627935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94% das empresas enfrentam desafios com a gestão de grandes volumes de dados</a:t>
            </a:r>
            <a:endParaRPr b="0" i="0" sz="1550" u="none" cap="none" strike="noStrike"/>
          </a:p>
        </p:txBody>
      </p:sp>
      <p:sp>
        <p:nvSpPr>
          <p:cNvPr id="112" name="Google Shape;112;p21"/>
          <p:cNvSpPr/>
          <p:nvPr/>
        </p:nvSpPr>
        <p:spPr>
          <a:xfrm>
            <a:off x="793790" y="5053608"/>
            <a:ext cx="627935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Profissionais com conhecimento em arquiteturas modernas de dados têm salários 30% acima da média</a:t>
            </a:r>
            <a:endParaRPr b="0" i="0" sz="1550" u="none" cap="none" strike="noStrike"/>
          </a:p>
        </p:txBody>
      </p:sp>
      <p:sp>
        <p:nvSpPr>
          <p:cNvPr id="113" name="Google Shape;113;p21"/>
          <p:cNvSpPr/>
          <p:nvPr/>
        </p:nvSpPr>
        <p:spPr>
          <a:xfrm>
            <a:off x="793790" y="5758101"/>
            <a:ext cx="627935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Demanda crescente por especialistas em Data Engineering e Analytics</a:t>
            </a:r>
            <a:endParaRPr b="0" i="0" sz="1550" u="none" cap="none" strike="noStrike"/>
          </a:p>
        </p:txBody>
      </p:sp>
      <p:sp>
        <p:nvSpPr>
          <p:cNvPr id="114" name="Google Shape;114;p21"/>
          <p:cNvSpPr/>
          <p:nvPr/>
        </p:nvSpPr>
        <p:spPr>
          <a:xfrm>
            <a:off x="7564874" y="3840599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Aplicações Práticas</a:t>
            </a:r>
            <a:endParaRPr b="0" i="0" sz="1950" u="none" cap="none" strike="noStrike"/>
          </a:p>
        </p:txBody>
      </p:sp>
      <p:sp>
        <p:nvSpPr>
          <p:cNvPr id="115" name="Google Shape;115;p21"/>
          <p:cNvSpPr/>
          <p:nvPr/>
        </p:nvSpPr>
        <p:spPr>
          <a:xfrm>
            <a:off x="7564874" y="4349115"/>
            <a:ext cx="627935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Tomada de decisão baseada em dados</a:t>
            </a:r>
            <a:endParaRPr b="0" i="0" sz="1550" u="none" cap="none" strike="noStrike"/>
          </a:p>
        </p:txBody>
      </p:sp>
      <p:sp>
        <p:nvSpPr>
          <p:cNvPr id="116" name="Google Shape;116;p21"/>
          <p:cNvSpPr/>
          <p:nvPr/>
        </p:nvSpPr>
        <p:spPr>
          <a:xfrm>
            <a:off x="7564874" y="4736068"/>
            <a:ext cx="627935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Construção de pipelines de dados eficientes</a:t>
            </a:r>
            <a:endParaRPr b="0" i="0" sz="1550" u="none" cap="none" strike="noStrike"/>
          </a:p>
        </p:txBody>
      </p:sp>
      <p:sp>
        <p:nvSpPr>
          <p:cNvPr id="117" name="Google Shape;117;p21"/>
          <p:cNvSpPr/>
          <p:nvPr/>
        </p:nvSpPr>
        <p:spPr>
          <a:xfrm>
            <a:off x="7564874" y="5123021"/>
            <a:ext cx="627935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Desenvolvimento de soluções de Business Intelligence</a:t>
            </a:r>
            <a:endParaRPr b="0" i="0" sz="1550" u="none" cap="none" strike="noStrike"/>
          </a:p>
        </p:txBody>
      </p:sp>
      <p:sp>
        <p:nvSpPr>
          <p:cNvPr id="118" name="Google Shape;118;p21"/>
          <p:cNvSpPr/>
          <p:nvPr/>
        </p:nvSpPr>
        <p:spPr>
          <a:xfrm>
            <a:off x="7564874" y="5509974"/>
            <a:ext cx="627935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Aplicação de análises preditivas e prescritivas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/>
          <p:nvPr/>
        </p:nvSpPr>
        <p:spPr>
          <a:xfrm>
            <a:off x="575548" y="395645"/>
            <a:ext cx="4385310" cy="3371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Data Warehousing vs. Data Lakes</a:t>
            </a:r>
            <a:endParaRPr b="0" i="0" sz="2100" u="none" cap="none" strike="noStrike"/>
          </a:p>
        </p:txBody>
      </p:sp>
      <p:sp>
        <p:nvSpPr>
          <p:cNvPr id="125" name="Google Shape;125;p22"/>
          <p:cNvSpPr/>
          <p:nvPr/>
        </p:nvSpPr>
        <p:spPr>
          <a:xfrm>
            <a:off x="575548" y="948571"/>
            <a:ext cx="6672143" cy="1103471"/>
          </a:xfrm>
          <a:prstGeom prst="roundRect">
            <a:avLst>
              <a:gd fmla="val 4108" name="adj"/>
            </a:avLst>
          </a:prstGeom>
          <a:solidFill>
            <a:srgbClr val="CCEAFF"/>
          </a:solidFill>
          <a:ln cap="flat" cmpd="sng" w="9525">
            <a:solidFill>
              <a:srgbClr val="B2D0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3237071" y="1064062"/>
            <a:ext cx="1348978" cy="168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050"/>
              <a:buFont typeface="Inter"/>
              <a:buNone/>
            </a:pPr>
            <a:r>
              <a:rPr b="1" i="0" lang="en-US" sz="10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Data Warehouse</a:t>
            </a:r>
            <a:endParaRPr b="0" i="0" sz="1050" u="none" cap="none" strike="noStrike"/>
          </a:p>
        </p:txBody>
      </p:sp>
      <p:sp>
        <p:nvSpPr>
          <p:cNvPr id="127" name="Google Shape;127;p22"/>
          <p:cNvSpPr/>
          <p:nvPr/>
        </p:nvSpPr>
        <p:spPr>
          <a:xfrm>
            <a:off x="691039" y="1297305"/>
            <a:ext cx="6441162" cy="1725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875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800"/>
              <a:buFont typeface="Inter"/>
              <a:buNone/>
            </a:pPr>
            <a:r>
              <a:rPr b="1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Definição:</a:t>
            </a:r>
            <a:r>
              <a:rPr b="0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Repositório centralizado de dados estruturados, organizados para facilitar análises e relatórios</a:t>
            </a:r>
            <a:endParaRPr b="0" i="0" sz="800" u="none" cap="none" strike="noStrike"/>
          </a:p>
        </p:txBody>
      </p:sp>
      <p:sp>
        <p:nvSpPr>
          <p:cNvPr id="128" name="Google Shape;128;p22"/>
          <p:cNvSpPr/>
          <p:nvPr/>
        </p:nvSpPr>
        <p:spPr>
          <a:xfrm>
            <a:off x="691039" y="1534477"/>
            <a:ext cx="6441162" cy="1725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875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800"/>
              <a:buFont typeface="Inter"/>
              <a:buNone/>
            </a:pPr>
            <a:r>
              <a:rPr b="1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Filosofia:</a:t>
            </a:r>
            <a:r>
              <a:rPr b="0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Schema-on-Write (esquema definido antes da carga de dados)</a:t>
            </a:r>
            <a:endParaRPr b="0" i="0" sz="800" u="none" cap="none" strike="noStrike"/>
          </a:p>
        </p:txBody>
      </p:sp>
      <p:sp>
        <p:nvSpPr>
          <p:cNvPr id="129" name="Google Shape;129;p22"/>
          <p:cNvSpPr/>
          <p:nvPr/>
        </p:nvSpPr>
        <p:spPr>
          <a:xfrm>
            <a:off x="691039" y="1771650"/>
            <a:ext cx="6441162" cy="1725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875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800"/>
              <a:buFont typeface="Inter"/>
              <a:buNone/>
            </a:pPr>
            <a:r>
              <a:rPr b="1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Características:</a:t>
            </a:r>
            <a:r>
              <a:rPr b="0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Dados transformados, normalizados ou desnormalizados, otimizados para consultas analíticas</a:t>
            </a:r>
            <a:endParaRPr b="0" i="0" sz="800" u="none" cap="none" strike="noStrike"/>
          </a:p>
        </p:txBody>
      </p:sp>
      <p:sp>
        <p:nvSpPr>
          <p:cNvPr id="130" name="Google Shape;130;p22"/>
          <p:cNvSpPr/>
          <p:nvPr/>
        </p:nvSpPr>
        <p:spPr>
          <a:xfrm>
            <a:off x="7563251" y="963882"/>
            <a:ext cx="6672300" cy="1103400"/>
          </a:xfrm>
          <a:prstGeom prst="rect">
            <a:avLst/>
          </a:prstGeom>
          <a:solidFill>
            <a:srgbClr val="CCE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10109407" y="1168053"/>
            <a:ext cx="1349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050"/>
              <a:buFont typeface="Inter"/>
              <a:buNone/>
            </a:pPr>
            <a:r>
              <a:rPr b="1" i="0" lang="en-US" sz="10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Data Lake</a:t>
            </a:r>
            <a:endParaRPr b="0" i="0" sz="1050" u="none" cap="none" strike="noStrike"/>
          </a:p>
        </p:txBody>
      </p:sp>
      <p:sp>
        <p:nvSpPr>
          <p:cNvPr id="132" name="Google Shape;132;p22"/>
          <p:cNvSpPr/>
          <p:nvPr/>
        </p:nvSpPr>
        <p:spPr>
          <a:xfrm>
            <a:off x="7563255" y="1401296"/>
            <a:ext cx="64413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875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800"/>
              <a:buFont typeface="Inter"/>
              <a:buNone/>
            </a:pPr>
            <a:r>
              <a:rPr b="1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Definição:</a:t>
            </a:r>
            <a:r>
              <a:rPr b="0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Repositório que armazena dados brutos em seu formato nativo, estruturados ou não</a:t>
            </a:r>
            <a:endParaRPr b="0" i="0" sz="800" u="none" cap="none" strike="noStrike"/>
          </a:p>
        </p:txBody>
      </p:sp>
      <p:sp>
        <p:nvSpPr>
          <p:cNvPr id="133" name="Google Shape;133;p22"/>
          <p:cNvSpPr/>
          <p:nvPr/>
        </p:nvSpPr>
        <p:spPr>
          <a:xfrm>
            <a:off x="7563255" y="1638469"/>
            <a:ext cx="64413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875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800"/>
              <a:buFont typeface="Inter"/>
              <a:buNone/>
            </a:pPr>
            <a:r>
              <a:rPr b="1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Filosofia:</a:t>
            </a:r>
            <a:r>
              <a:rPr b="0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Schema-on-Read (esquema aplicado apenas no momento da leitura)</a:t>
            </a:r>
            <a:endParaRPr b="0" i="0" sz="800" u="none" cap="none" strike="noStrike"/>
          </a:p>
        </p:txBody>
      </p:sp>
      <p:sp>
        <p:nvSpPr>
          <p:cNvPr id="134" name="Google Shape;134;p22"/>
          <p:cNvSpPr/>
          <p:nvPr/>
        </p:nvSpPr>
        <p:spPr>
          <a:xfrm>
            <a:off x="7563255" y="1875641"/>
            <a:ext cx="64413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875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800"/>
              <a:buFont typeface="Inter"/>
              <a:buNone/>
            </a:pPr>
            <a:r>
              <a:rPr b="1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Características:</a:t>
            </a:r>
            <a:r>
              <a:rPr b="0" i="0" lang="en-US" sz="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Dados mantidos em estado bruto, suportando diversos formatos (JSON, XML, CSV, logs, etc.)</a:t>
            </a:r>
            <a:endParaRPr b="0" i="0" sz="800" u="none" cap="none" strike="noStrike"/>
          </a:p>
        </p:txBody>
      </p:sp>
      <p:pic>
        <p:nvPicPr>
          <p:cNvPr descr="preencoded.png" id="135" name="Google Shape;13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8410" y="2587138"/>
            <a:ext cx="8633579" cy="5180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/>
          <p:nvPr/>
        </p:nvSpPr>
        <p:spPr>
          <a:xfrm>
            <a:off x="575548" y="395645"/>
            <a:ext cx="5100042" cy="449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2800"/>
              <a:buFont typeface="Inter"/>
              <a:buNone/>
            </a:pPr>
            <a:r>
              <a:rPr b="1" i="0" lang="en-US" sz="2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Arquitetura: Data Warehouse</a:t>
            </a:r>
            <a:endParaRPr b="0" i="0" sz="2800" u="none" cap="none" strike="noStrike"/>
          </a:p>
        </p:txBody>
      </p:sp>
      <p:sp>
        <p:nvSpPr>
          <p:cNvPr id="142" name="Google Shape;142;p23"/>
          <p:cNvSpPr/>
          <p:nvPr/>
        </p:nvSpPr>
        <p:spPr>
          <a:xfrm>
            <a:off x="575548" y="1204793"/>
            <a:ext cx="2150864" cy="2247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Componentes Principais</a:t>
            </a:r>
            <a:endParaRPr b="0" i="0" sz="1400" u="none" cap="none" strike="noStrike"/>
          </a:p>
        </p:txBody>
      </p:sp>
      <p:sp>
        <p:nvSpPr>
          <p:cNvPr id="143" name="Google Shape;143;p23"/>
          <p:cNvSpPr/>
          <p:nvPr/>
        </p:nvSpPr>
        <p:spPr>
          <a:xfrm>
            <a:off x="575548" y="1573411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Staging Area: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Zona de carregamento inicial</a:t>
            </a:r>
            <a:endParaRPr b="0" i="0" sz="1100" u="none" cap="none" strike="noStrike"/>
          </a:p>
        </p:txBody>
      </p:sp>
      <p:sp>
        <p:nvSpPr>
          <p:cNvPr id="144" name="Google Shape;144;p23"/>
          <p:cNvSpPr/>
          <p:nvPr/>
        </p:nvSpPr>
        <p:spPr>
          <a:xfrm>
            <a:off x="575548" y="1853922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ETL/ELT: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Processos de transformação</a:t>
            </a:r>
            <a:endParaRPr b="0" i="0" sz="1100" u="none" cap="none" strike="noStrike"/>
          </a:p>
        </p:txBody>
      </p:sp>
      <p:sp>
        <p:nvSpPr>
          <p:cNvPr id="145" name="Google Shape;145;p23"/>
          <p:cNvSpPr/>
          <p:nvPr/>
        </p:nvSpPr>
        <p:spPr>
          <a:xfrm>
            <a:off x="575548" y="2134433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Data Marts: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Subconjuntos temáticos</a:t>
            </a:r>
            <a:endParaRPr b="0" i="0" sz="1100" u="none" cap="none" strike="noStrike"/>
          </a:p>
        </p:txBody>
      </p:sp>
      <p:sp>
        <p:nvSpPr>
          <p:cNvPr id="146" name="Google Shape;146;p23"/>
          <p:cNvSpPr/>
          <p:nvPr/>
        </p:nvSpPr>
        <p:spPr>
          <a:xfrm>
            <a:off x="575548" y="2414945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Metadados: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Catálogo dos dados</a:t>
            </a:r>
            <a:endParaRPr b="0" i="0" sz="1100" u="none" cap="none" strike="noStrike"/>
          </a:p>
        </p:txBody>
      </p:sp>
      <p:sp>
        <p:nvSpPr>
          <p:cNvPr id="147" name="Google Shape;147;p23"/>
          <p:cNvSpPr/>
          <p:nvPr/>
        </p:nvSpPr>
        <p:spPr>
          <a:xfrm>
            <a:off x="575548" y="2695456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Ferramentas de BI: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Interface para usuários</a:t>
            </a:r>
            <a:endParaRPr b="0" i="0" sz="1100" u="none" cap="none" strike="noStrike"/>
          </a:p>
        </p:txBody>
      </p:sp>
      <p:pic>
        <p:nvPicPr>
          <p:cNvPr descr="preencoded.png"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27224" y="400987"/>
            <a:ext cx="7427625" cy="742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/>
          <p:nvPr/>
        </p:nvSpPr>
        <p:spPr>
          <a:xfrm>
            <a:off x="575549" y="3537023"/>
            <a:ext cx="5181000" cy="3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0" i="0" lang="en-US" sz="12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 arquitetura tradicional de um Data Warehouse segue o modelo em camadas proposto por Kimball ou Inmon, com processos ETL bem definidos e estruturas dimensionais (fatos e dimensões) que facilitam as consultas analíticas.</a:t>
            </a:r>
            <a:endParaRPr b="0" i="0" sz="12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/>
          <p:nvPr/>
        </p:nvSpPr>
        <p:spPr>
          <a:xfrm>
            <a:off x="575548" y="395645"/>
            <a:ext cx="3930015" cy="449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2800"/>
              <a:buFont typeface="Inter"/>
              <a:buNone/>
            </a:pPr>
            <a:r>
              <a:rPr b="1" i="0" lang="en-US" sz="28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Arquitetura: Data Lake</a:t>
            </a:r>
            <a:endParaRPr b="0" i="0" sz="2800" u="none" cap="none" strike="noStrike"/>
          </a:p>
        </p:txBody>
      </p:sp>
      <p:sp>
        <p:nvSpPr>
          <p:cNvPr id="156" name="Google Shape;156;p24"/>
          <p:cNvSpPr/>
          <p:nvPr/>
        </p:nvSpPr>
        <p:spPr>
          <a:xfrm>
            <a:off x="575548" y="1204793"/>
            <a:ext cx="2150864" cy="2247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Componentes Principais</a:t>
            </a:r>
            <a:endParaRPr b="0" i="0" sz="1400" u="none" cap="none" strike="noStrike"/>
          </a:p>
        </p:txBody>
      </p:sp>
      <p:sp>
        <p:nvSpPr>
          <p:cNvPr id="157" name="Google Shape;157;p24"/>
          <p:cNvSpPr/>
          <p:nvPr/>
        </p:nvSpPr>
        <p:spPr>
          <a:xfrm>
            <a:off x="575548" y="1573411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Ingestão: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Captura de dados brutos</a:t>
            </a:r>
            <a:endParaRPr b="0" i="0" sz="1100" u="none" cap="none" strike="noStrike"/>
          </a:p>
        </p:txBody>
      </p:sp>
      <p:sp>
        <p:nvSpPr>
          <p:cNvPr id="158" name="Google Shape;158;p24"/>
          <p:cNvSpPr/>
          <p:nvPr/>
        </p:nvSpPr>
        <p:spPr>
          <a:xfrm>
            <a:off x="575548" y="1853922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Armazenamento: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HDFS, S3, Blob Storage</a:t>
            </a:r>
            <a:endParaRPr b="0" i="0" sz="1100" u="none" cap="none" strike="noStrike"/>
          </a:p>
        </p:txBody>
      </p:sp>
      <p:sp>
        <p:nvSpPr>
          <p:cNvPr id="159" name="Google Shape;159;p24"/>
          <p:cNvSpPr/>
          <p:nvPr/>
        </p:nvSpPr>
        <p:spPr>
          <a:xfrm>
            <a:off x="575548" y="2134433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Processamento: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Spark, Flink, MapReduce</a:t>
            </a:r>
            <a:endParaRPr b="0" i="0" sz="1100" u="none" cap="none" strike="noStrike"/>
          </a:p>
        </p:txBody>
      </p:sp>
      <p:sp>
        <p:nvSpPr>
          <p:cNvPr id="160" name="Google Shape;160;p24"/>
          <p:cNvSpPr/>
          <p:nvPr/>
        </p:nvSpPr>
        <p:spPr>
          <a:xfrm>
            <a:off x="575548" y="2414945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Catálogo: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Metadados e governança</a:t>
            </a:r>
            <a:endParaRPr b="0" i="0" sz="1100" u="none" cap="none" strike="noStrike"/>
          </a:p>
        </p:txBody>
      </p:sp>
      <p:sp>
        <p:nvSpPr>
          <p:cNvPr id="161" name="Google Shape;161;p24"/>
          <p:cNvSpPr/>
          <p:nvPr/>
        </p:nvSpPr>
        <p:spPr>
          <a:xfrm>
            <a:off x="575548" y="2695456"/>
            <a:ext cx="5181124" cy="230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b="1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Consumo:</a:t>
            </a:r>
            <a:r>
              <a:rPr b="0" i="0" lang="en-US" sz="11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Análises, ML, BI</a:t>
            </a:r>
            <a:endParaRPr b="0" i="0" sz="1100" u="none" cap="none" strike="noStrike"/>
          </a:p>
        </p:txBody>
      </p:sp>
      <p:pic>
        <p:nvPicPr>
          <p:cNvPr descr="preencoded.png" id="162" name="Google Shape;16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2724" y="363587"/>
            <a:ext cx="7502424" cy="750242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380524" y="3630609"/>
            <a:ext cx="5376300" cy="23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100"/>
              <a:buFont typeface="Inter"/>
              <a:buNone/>
            </a:pPr>
            <a:r>
              <a:rPr i="0" lang="en-US" sz="1200" u="none" cap="none" strike="noStrike">
                <a:solidFill>
                  <a:srgbClr val="00365C"/>
                </a:solidFill>
              </a:rPr>
              <a:t>O Data Lake permite armazenar dados em seu formato original, adiando decisões sobre como serão processados, o que oferece maior flexibilidade para usos futuros e descoberta de insights inesperados.</a:t>
            </a:r>
            <a:endParaRPr i="0" sz="12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>
            <a:off x="793790" y="1367076"/>
            <a:ext cx="9146262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Comparativo: Quando Usar Cada Um?</a:t>
            </a:r>
            <a:endParaRPr b="0" i="0" sz="3900" u="none" cap="none" strike="noStrike"/>
          </a:p>
        </p:txBody>
      </p:sp>
      <p:sp>
        <p:nvSpPr>
          <p:cNvPr id="170" name="Google Shape;170;p25"/>
          <p:cNvSpPr/>
          <p:nvPr/>
        </p:nvSpPr>
        <p:spPr>
          <a:xfrm>
            <a:off x="793790" y="2383988"/>
            <a:ext cx="6422231" cy="3620214"/>
          </a:xfrm>
          <a:prstGeom prst="roundRect">
            <a:avLst>
              <a:gd fmla="val 2303" name="adj"/>
            </a:avLst>
          </a:prstGeom>
          <a:solidFill>
            <a:srgbClr val="E6F1F8"/>
          </a:solidFill>
          <a:ln cap="flat" cmpd="sng" w="22850">
            <a:solidFill>
              <a:srgbClr val="B2D0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5"/>
          <p:cNvSpPr/>
          <p:nvPr/>
        </p:nvSpPr>
        <p:spPr>
          <a:xfrm>
            <a:off x="1015008" y="2605207"/>
            <a:ext cx="3581162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Use Data Warehouse quando:</a:t>
            </a:r>
            <a:endParaRPr b="0" i="0" sz="1950" u="none" cap="none" strike="noStrike"/>
          </a:p>
        </p:txBody>
      </p:sp>
      <p:sp>
        <p:nvSpPr>
          <p:cNvPr id="172" name="Google Shape;172;p25"/>
          <p:cNvSpPr/>
          <p:nvPr/>
        </p:nvSpPr>
        <p:spPr>
          <a:xfrm>
            <a:off x="1015008" y="3034427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Precisa de consultas rápidas e otimizadas para relatórios conhecidos</a:t>
            </a:r>
            <a:endParaRPr b="0" i="0" sz="1550" u="none" cap="none" strike="noStrike"/>
          </a:p>
        </p:txBody>
      </p:sp>
      <p:sp>
        <p:nvSpPr>
          <p:cNvPr id="173" name="Google Shape;173;p25"/>
          <p:cNvSpPr/>
          <p:nvPr/>
        </p:nvSpPr>
        <p:spPr>
          <a:xfrm>
            <a:off x="1015008" y="3738920"/>
            <a:ext cx="597979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Os dados possuem estrutura bem definida e estável</a:t>
            </a:r>
            <a:endParaRPr b="0" i="0" sz="1550" u="none" cap="none" strike="noStrike"/>
          </a:p>
        </p:txBody>
      </p:sp>
      <p:sp>
        <p:nvSpPr>
          <p:cNvPr id="174" name="Google Shape;174;p25"/>
          <p:cNvSpPr/>
          <p:nvPr/>
        </p:nvSpPr>
        <p:spPr>
          <a:xfrm>
            <a:off x="1015008" y="4125873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Usuários de negócio precisam de acesso direto via SQL ou ferramentas de BI</a:t>
            </a:r>
            <a:endParaRPr b="0" i="0" sz="1550" u="none" cap="none" strike="noStrike"/>
          </a:p>
        </p:txBody>
      </p:sp>
      <p:sp>
        <p:nvSpPr>
          <p:cNvPr id="175" name="Google Shape;175;p25"/>
          <p:cNvSpPr/>
          <p:nvPr/>
        </p:nvSpPr>
        <p:spPr>
          <a:xfrm>
            <a:off x="1015008" y="4830366"/>
            <a:ext cx="597979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Requer alta confiabilidade para decisões críticas do negócio</a:t>
            </a:r>
            <a:endParaRPr b="0" i="0" sz="1550" u="none" cap="none" strike="noStrike"/>
          </a:p>
        </p:txBody>
      </p:sp>
      <p:sp>
        <p:nvSpPr>
          <p:cNvPr id="176" name="Google Shape;176;p25"/>
          <p:cNvSpPr/>
          <p:nvPr/>
        </p:nvSpPr>
        <p:spPr>
          <a:xfrm>
            <a:off x="7414379" y="2383988"/>
            <a:ext cx="6422231" cy="3620214"/>
          </a:xfrm>
          <a:prstGeom prst="roundRect">
            <a:avLst>
              <a:gd fmla="val 2303" name="adj"/>
            </a:avLst>
          </a:prstGeom>
          <a:solidFill>
            <a:srgbClr val="E6F1F8"/>
          </a:solidFill>
          <a:ln cap="flat" cmpd="sng" w="22850">
            <a:solidFill>
              <a:srgbClr val="B2D0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5"/>
          <p:cNvSpPr/>
          <p:nvPr/>
        </p:nvSpPr>
        <p:spPr>
          <a:xfrm>
            <a:off x="7635597" y="2605207"/>
            <a:ext cx="2774156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Use Data Lake quando:</a:t>
            </a:r>
            <a:endParaRPr b="0" i="0" sz="1950" u="none" cap="none" strike="noStrike"/>
          </a:p>
        </p:txBody>
      </p:sp>
      <p:sp>
        <p:nvSpPr>
          <p:cNvPr id="178" name="Google Shape;178;p25"/>
          <p:cNvSpPr/>
          <p:nvPr/>
        </p:nvSpPr>
        <p:spPr>
          <a:xfrm>
            <a:off x="7635597" y="3034427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Precisa armazenar grandes volumes de dados heterogêneos</a:t>
            </a:r>
            <a:endParaRPr b="0" i="0" sz="1550" u="none" cap="none" strike="noStrike"/>
          </a:p>
        </p:txBody>
      </p:sp>
      <p:sp>
        <p:nvSpPr>
          <p:cNvPr id="179" name="Google Shape;179;p25"/>
          <p:cNvSpPr/>
          <p:nvPr/>
        </p:nvSpPr>
        <p:spPr>
          <a:xfrm>
            <a:off x="7635597" y="3738920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Deseja preservar dados brutos para usos futuros ainda não definidos</a:t>
            </a:r>
            <a:endParaRPr b="0" i="0" sz="1550" u="none" cap="none" strike="noStrike"/>
          </a:p>
        </p:txBody>
      </p:sp>
      <p:sp>
        <p:nvSpPr>
          <p:cNvPr id="180" name="Google Shape;180;p25"/>
          <p:cNvSpPr/>
          <p:nvPr/>
        </p:nvSpPr>
        <p:spPr>
          <a:xfrm>
            <a:off x="7635597" y="4443413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Trabalha com cientistas de dados que precisam de flexibilidade para exploração</a:t>
            </a:r>
            <a:endParaRPr b="0" i="0" sz="1550" u="none" cap="none" strike="noStrike"/>
          </a:p>
        </p:txBody>
      </p:sp>
      <p:sp>
        <p:nvSpPr>
          <p:cNvPr id="181" name="Google Shape;181;p25"/>
          <p:cNvSpPr/>
          <p:nvPr/>
        </p:nvSpPr>
        <p:spPr>
          <a:xfrm>
            <a:off x="7635597" y="5147905"/>
            <a:ext cx="597979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Char char="•"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Desenvolve modelos de machine learning que requerem dados não estruturados</a:t>
            </a:r>
            <a:endParaRPr b="0" i="0" sz="1550" u="none" cap="none" strike="noStrike"/>
          </a:p>
        </p:txBody>
      </p:sp>
      <p:sp>
        <p:nvSpPr>
          <p:cNvPr id="182" name="Google Shape;182;p25"/>
          <p:cNvSpPr/>
          <p:nvPr/>
        </p:nvSpPr>
        <p:spPr>
          <a:xfrm>
            <a:off x="793790" y="6227445"/>
            <a:ext cx="13042821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Muitas organizações adotam uma abordagem híbrida: </a:t>
            </a: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Data Lakehouse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, combinando o melhor dos dois mundos – a flexibilidade do Data Lake com a performance e governança do Data Warehouse.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/>
          <p:nvPr/>
        </p:nvSpPr>
        <p:spPr>
          <a:xfrm>
            <a:off x="793790" y="969407"/>
            <a:ext cx="6140410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3900"/>
              <a:buFont typeface="Inter"/>
              <a:buNone/>
            </a:pPr>
            <a:r>
              <a:rPr b="1" i="0" lang="en-US" sz="390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Hive: Visão Geral</a:t>
            </a:r>
            <a:endParaRPr b="0" i="0" sz="3900" u="none" cap="none" strike="noStrike"/>
          </a:p>
        </p:txBody>
      </p:sp>
      <p:sp>
        <p:nvSpPr>
          <p:cNvPr id="189" name="Google Shape;189;p26"/>
          <p:cNvSpPr/>
          <p:nvPr/>
        </p:nvSpPr>
        <p:spPr>
          <a:xfrm>
            <a:off x="793790" y="2065734"/>
            <a:ext cx="7632025" cy="952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O </a:t>
            </a: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Apache Hive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é um sistema de data warehousing construído sobre o Hadoop que facilita consultas e análises de dados. Ele fornece uma interface SQL-like (HiveQL) para consultar dados armazenados no HDFS.</a:t>
            </a:r>
            <a:endParaRPr b="0" i="0" sz="1550" u="none" cap="none" strike="noStrike"/>
          </a:p>
        </p:txBody>
      </p:sp>
      <p:sp>
        <p:nvSpPr>
          <p:cNvPr id="190" name="Google Shape;190;p26"/>
          <p:cNvSpPr/>
          <p:nvPr/>
        </p:nvSpPr>
        <p:spPr>
          <a:xfrm>
            <a:off x="793790" y="3216712"/>
            <a:ext cx="3196590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Características Principais:</a:t>
            </a:r>
            <a:endParaRPr b="0" i="0" sz="1950" u="none" cap="none" strike="noStrike"/>
          </a:p>
        </p:txBody>
      </p:sp>
      <p:sp>
        <p:nvSpPr>
          <p:cNvPr id="191" name="Google Shape;191;p26"/>
          <p:cNvSpPr/>
          <p:nvPr/>
        </p:nvSpPr>
        <p:spPr>
          <a:xfrm>
            <a:off x="793790" y="3725227"/>
            <a:ext cx="763202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HiveQL: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Linguagem similar ao SQL para consultas</a:t>
            </a:r>
            <a:endParaRPr b="0" i="0" sz="1550" u="none" cap="none" strike="noStrike"/>
          </a:p>
        </p:txBody>
      </p:sp>
      <p:sp>
        <p:nvSpPr>
          <p:cNvPr id="192" name="Google Shape;192;p26"/>
          <p:cNvSpPr/>
          <p:nvPr/>
        </p:nvSpPr>
        <p:spPr>
          <a:xfrm>
            <a:off x="793790" y="4112181"/>
            <a:ext cx="763202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Metastore: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Armazena metadados das tabelas e partições</a:t>
            </a:r>
            <a:endParaRPr b="0" i="0" sz="1550" u="none" cap="none" strike="noStrike"/>
          </a:p>
        </p:txBody>
      </p:sp>
      <p:sp>
        <p:nvSpPr>
          <p:cNvPr id="193" name="Google Shape;193;p26"/>
          <p:cNvSpPr/>
          <p:nvPr/>
        </p:nvSpPr>
        <p:spPr>
          <a:xfrm>
            <a:off x="793790" y="4499134"/>
            <a:ext cx="763202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Suporte a particionamento: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Melhora performance para grandes conjuntos</a:t>
            </a:r>
            <a:endParaRPr b="0" i="0" sz="1550" u="none" cap="none" strike="noStrike"/>
          </a:p>
        </p:txBody>
      </p:sp>
      <p:sp>
        <p:nvSpPr>
          <p:cNvPr id="194" name="Google Shape;194;p26"/>
          <p:cNvSpPr/>
          <p:nvPr/>
        </p:nvSpPr>
        <p:spPr>
          <a:xfrm>
            <a:off x="793790" y="4886087"/>
            <a:ext cx="763202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Integração com Hadoop: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Executa consultas como jobs MapReduce ou Tez</a:t>
            </a:r>
            <a:endParaRPr b="0" i="0" sz="1550" u="none" cap="none" strike="noStrike"/>
          </a:p>
        </p:txBody>
      </p:sp>
      <p:sp>
        <p:nvSpPr>
          <p:cNvPr id="195" name="Google Shape;195;p26"/>
          <p:cNvSpPr/>
          <p:nvPr/>
        </p:nvSpPr>
        <p:spPr>
          <a:xfrm>
            <a:off x="793790" y="5273040"/>
            <a:ext cx="763202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00365C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Flexibilidade de formatos:</a:t>
            </a:r>
            <a:r>
              <a:rPr b="0" i="0" lang="en-US" sz="1550" u="none" cap="none" strike="noStrike">
                <a:solidFill>
                  <a:srgbClr val="00365C"/>
                </a:solidFill>
                <a:latin typeface="Inter"/>
                <a:ea typeface="Inter"/>
                <a:cs typeface="Inter"/>
                <a:sym typeface="Inter"/>
              </a:rPr>
              <a:t> Suporta CSV, JSON, Parquet, ORC, etc.</a:t>
            </a:r>
            <a:endParaRPr b="0" i="0" sz="1550" u="none" cap="none" strike="noStrike"/>
          </a:p>
        </p:txBody>
      </p:sp>
      <p:pic>
        <p:nvPicPr>
          <p:cNvPr descr="preencoded.png" id="196" name="Google Shape;19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17543" y="2110383"/>
            <a:ext cx="4926568" cy="4926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